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257" r:id="rId4"/>
    <p:sldId id="307" r:id="rId5"/>
    <p:sldId id="309" r:id="rId6"/>
    <p:sldId id="258" r:id="rId7"/>
    <p:sldId id="259" r:id="rId8"/>
    <p:sldId id="260" r:id="rId9"/>
    <p:sldId id="261" r:id="rId10"/>
    <p:sldId id="262" r:id="rId11"/>
    <p:sldId id="263" r:id="rId12"/>
    <p:sldId id="264" r:id="rId13"/>
    <p:sldId id="265" r:id="rId14"/>
    <p:sldId id="266" r:id="rId15"/>
    <p:sldId id="273" r:id="rId16"/>
    <p:sldId id="274" r:id="rId17"/>
    <p:sldId id="275" r:id="rId18"/>
    <p:sldId id="306" r:id="rId19"/>
    <p:sldId id="267" r:id="rId20"/>
    <p:sldId id="311" r:id="rId21"/>
    <p:sldId id="276" r:id="rId22"/>
    <p:sldId id="310" r:id="rId23"/>
    <p:sldId id="271" r:id="rId24"/>
    <p:sldId id="272" r:id="rId25"/>
    <p:sldId id="270" r:id="rId26"/>
    <p:sldId id="277" r:id="rId27"/>
    <p:sldId id="312"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3" r:id="rId52"/>
    <p:sldId id="304" r:id="rId53"/>
    <p:sldId id="321" r:id="rId54"/>
    <p:sldId id="322" r:id="rId55"/>
    <p:sldId id="313" r:id="rId56"/>
    <p:sldId id="314" r:id="rId57"/>
    <p:sldId id="315" r:id="rId58"/>
    <p:sldId id="316" r:id="rId59"/>
    <p:sldId id="317" r:id="rId60"/>
    <p:sldId id="318" r:id="rId61"/>
    <p:sldId id="319" r:id="rId62"/>
    <p:sldId id="320"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C6C46DC-91C1-446D-A20B-A03782EEA8A1}" type="datetimeFigureOut">
              <a:rPr lang="en-IN" smtClean="0"/>
              <a:t>14-08-2024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02882B-69B7-4D64-BDF3-A31E0973EE80}" type="slidenum">
              <a:rPr lang="en-IN" smtClean="0"/>
              <a:t>‹#›</a:t>
            </a:fld>
            <a:endParaRPr lang="en-IN"/>
          </a:p>
        </p:txBody>
      </p:sp>
    </p:spTree>
    <p:extLst>
      <p:ext uri="{BB962C8B-B14F-4D97-AF65-F5344CB8AC3E}">
        <p14:creationId xmlns:p14="http://schemas.microsoft.com/office/powerpoint/2010/main" val="215809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6C46DC-91C1-446D-A20B-A03782EEA8A1}" type="datetimeFigureOut">
              <a:rPr lang="en-IN" smtClean="0"/>
              <a:t>14-08-2024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02882B-69B7-4D64-BDF3-A31E0973EE80}" type="slidenum">
              <a:rPr lang="en-IN" smtClean="0"/>
              <a:t>‹#›</a:t>
            </a:fld>
            <a:endParaRPr lang="en-IN"/>
          </a:p>
        </p:txBody>
      </p:sp>
    </p:spTree>
    <p:extLst>
      <p:ext uri="{BB962C8B-B14F-4D97-AF65-F5344CB8AC3E}">
        <p14:creationId xmlns:p14="http://schemas.microsoft.com/office/powerpoint/2010/main" val="81568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6C46DC-91C1-446D-A20B-A03782EEA8A1}" type="datetimeFigureOut">
              <a:rPr lang="en-IN" smtClean="0"/>
              <a:t>14-08-2024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02882B-69B7-4D64-BDF3-A31E0973EE80}" type="slidenum">
              <a:rPr lang="en-IN" smtClean="0"/>
              <a:t>‹#›</a:t>
            </a:fld>
            <a:endParaRPr lang="en-IN"/>
          </a:p>
        </p:txBody>
      </p:sp>
    </p:spTree>
    <p:extLst>
      <p:ext uri="{BB962C8B-B14F-4D97-AF65-F5344CB8AC3E}">
        <p14:creationId xmlns:p14="http://schemas.microsoft.com/office/powerpoint/2010/main" val="161988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6C46DC-91C1-446D-A20B-A03782EEA8A1}" type="datetimeFigureOut">
              <a:rPr lang="en-IN" smtClean="0"/>
              <a:t>14-08-2024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02882B-69B7-4D64-BDF3-A31E0973EE80}" type="slidenum">
              <a:rPr lang="en-IN" smtClean="0"/>
              <a:t>‹#›</a:t>
            </a:fld>
            <a:endParaRPr lang="en-IN"/>
          </a:p>
        </p:txBody>
      </p:sp>
    </p:spTree>
    <p:extLst>
      <p:ext uri="{BB962C8B-B14F-4D97-AF65-F5344CB8AC3E}">
        <p14:creationId xmlns:p14="http://schemas.microsoft.com/office/powerpoint/2010/main" val="249700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6C46DC-91C1-446D-A20B-A03782EEA8A1}" type="datetimeFigureOut">
              <a:rPr lang="en-IN" smtClean="0"/>
              <a:t>14-08-2024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02882B-69B7-4D64-BDF3-A31E0973EE80}" type="slidenum">
              <a:rPr lang="en-IN" smtClean="0"/>
              <a:t>‹#›</a:t>
            </a:fld>
            <a:endParaRPr lang="en-IN"/>
          </a:p>
        </p:txBody>
      </p:sp>
    </p:spTree>
    <p:extLst>
      <p:ext uri="{BB962C8B-B14F-4D97-AF65-F5344CB8AC3E}">
        <p14:creationId xmlns:p14="http://schemas.microsoft.com/office/powerpoint/2010/main" val="81624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C6C46DC-91C1-446D-A20B-A03782EEA8A1}" type="datetimeFigureOut">
              <a:rPr lang="en-IN" smtClean="0"/>
              <a:t>14-08-2024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D02882B-69B7-4D64-BDF3-A31E0973EE80}" type="slidenum">
              <a:rPr lang="en-IN" smtClean="0"/>
              <a:t>‹#›</a:t>
            </a:fld>
            <a:endParaRPr lang="en-IN"/>
          </a:p>
        </p:txBody>
      </p:sp>
    </p:spTree>
    <p:extLst>
      <p:ext uri="{BB962C8B-B14F-4D97-AF65-F5344CB8AC3E}">
        <p14:creationId xmlns:p14="http://schemas.microsoft.com/office/powerpoint/2010/main" val="356705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C6C46DC-91C1-446D-A20B-A03782EEA8A1}" type="datetimeFigureOut">
              <a:rPr lang="en-IN" smtClean="0"/>
              <a:t>14-08-2024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D02882B-69B7-4D64-BDF3-A31E0973EE80}" type="slidenum">
              <a:rPr lang="en-IN" smtClean="0"/>
              <a:t>‹#›</a:t>
            </a:fld>
            <a:endParaRPr lang="en-IN"/>
          </a:p>
        </p:txBody>
      </p:sp>
    </p:spTree>
    <p:extLst>
      <p:ext uri="{BB962C8B-B14F-4D97-AF65-F5344CB8AC3E}">
        <p14:creationId xmlns:p14="http://schemas.microsoft.com/office/powerpoint/2010/main" val="373679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C6C46DC-91C1-446D-A20B-A03782EEA8A1}" type="datetimeFigureOut">
              <a:rPr lang="en-IN" smtClean="0"/>
              <a:t>14-08-2024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D02882B-69B7-4D64-BDF3-A31E0973EE80}" type="slidenum">
              <a:rPr lang="en-IN" smtClean="0"/>
              <a:t>‹#›</a:t>
            </a:fld>
            <a:endParaRPr lang="en-IN"/>
          </a:p>
        </p:txBody>
      </p:sp>
    </p:spTree>
    <p:extLst>
      <p:ext uri="{BB962C8B-B14F-4D97-AF65-F5344CB8AC3E}">
        <p14:creationId xmlns:p14="http://schemas.microsoft.com/office/powerpoint/2010/main" val="397421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C46DC-91C1-446D-A20B-A03782EEA8A1}" type="datetimeFigureOut">
              <a:rPr lang="en-IN" smtClean="0"/>
              <a:t>14-08-2024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D02882B-69B7-4D64-BDF3-A31E0973EE80}" type="slidenum">
              <a:rPr lang="en-IN" smtClean="0"/>
              <a:t>‹#›</a:t>
            </a:fld>
            <a:endParaRPr lang="en-IN"/>
          </a:p>
        </p:txBody>
      </p:sp>
    </p:spTree>
    <p:extLst>
      <p:ext uri="{BB962C8B-B14F-4D97-AF65-F5344CB8AC3E}">
        <p14:creationId xmlns:p14="http://schemas.microsoft.com/office/powerpoint/2010/main" val="149487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C46DC-91C1-446D-A20B-A03782EEA8A1}" type="datetimeFigureOut">
              <a:rPr lang="en-IN" smtClean="0"/>
              <a:t>14-08-2024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D02882B-69B7-4D64-BDF3-A31E0973EE80}" type="slidenum">
              <a:rPr lang="en-IN" smtClean="0"/>
              <a:t>‹#›</a:t>
            </a:fld>
            <a:endParaRPr lang="en-IN"/>
          </a:p>
        </p:txBody>
      </p:sp>
    </p:spTree>
    <p:extLst>
      <p:ext uri="{BB962C8B-B14F-4D97-AF65-F5344CB8AC3E}">
        <p14:creationId xmlns:p14="http://schemas.microsoft.com/office/powerpoint/2010/main" val="170330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C46DC-91C1-446D-A20B-A03782EEA8A1}" type="datetimeFigureOut">
              <a:rPr lang="en-IN" smtClean="0"/>
              <a:t>14-08-2024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D02882B-69B7-4D64-BDF3-A31E0973EE80}" type="slidenum">
              <a:rPr lang="en-IN" smtClean="0"/>
              <a:t>‹#›</a:t>
            </a:fld>
            <a:endParaRPr lang="en-IN"/>
          </a:p>
        </p:txBody>
      </p:sp>
    </p:spTree>
    <p:extLst>
      <p:ext uri="{BB962C8B-B14F-4D97-AF65-F5344CB8AC3E}">
        <p14:creationId xmlns:p14="http://schemas.microsoft.com/office/powerpoint/2010/main" val="961123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C46DC-91C1-446D-A20B-A03782EEA8A1}" type="datetimeFigureOut">
              <a:rPr lang="en-IN" smtClean="0"/>
              <a:t>14-08-2024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2882B-69B7-4D64-BDF3-A31E0973EE80}" type="slidenum">
              <a:rPr lang="en-IN" smtClean="0"/>
              <a:t>‹#›</a:t>
            </a:fld>
            <a:endParaRPr lang="en-IN"/>
          </a:p>
        </p:txBody>
      </p:sp>
    </p:spTree>
    <p:extLst>
      <p:ext uri="{BB962C8B-B14F-4D97-AF65-F5344CB8AC3E}">
        <p14:creationId xmlns:p14="http://schemas.microsoft.com/office/powerpoint/2010/main" val="207873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UNIT-II</a:t>
            </a:r>
            <a:endParaRPr lang="en-IN" dirty="0"/>
          </a:p>
        </p:txBody>
      </p:sp>
    </p:spTree>
    <p:extLst>
      <p:ext uri="{BB962C8B-B14F-4D97-AF65-F5344CB8AC3E}">
        <p14:creationId xmlns:p14="http://schemas.microsoft.com/office/powerpoint/2010/main" val="218458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709" y="2017054"/>
            <a:ext cx="6096000" cy="2554545"/>
          </a:xfrm>
          <a:prstGeom prst="rect">
            <a:avLst/>
          </a:prstGeom>
        </p:spPr>
        <p:txBody>
          <a:bodyPr>
            <a:spAutoFit/>
          </a:bodyPr>
          <a:lstStyle/>
          <a:p>
            <a:pPr algn="just"/>
            <a:r>
              <a:rPr lang="en-US" sz="2000" b="1" dirty="0">
                <a:latin typeface="Times New Roman" panose="02020603050405020304" pitchFamily="18" charset="0"/>
                <a:cs typeface="Times New Roman" panose="02020603050405020304" pitchFamily="18" charset="0"/>
              </a:rPr>
              <a:t>Module:</a:t>
            </a:r>
            <a:r>
              <a:rPr lang="en-US" sz="2000" dirty="0">
                <a:latin typeface="Times New Roman" panose="02020603050405020304" pitchFamily="18" charset="0"/>
                <a:cs typeface="Times New Roman" panose="02020603050405020304" pitchFamily="18" charset="0"/>
              </a:rPr>
              <a:t> A photovoltaic module consists of multiple PV cells connected in series to provide a higher voltage output. PV modules are manufactured in standard sizes. A solar module designed for charging a 12 volt battery will typically have 36 solar cells while the typical residential grid connected system uses solar modules with 60 solar cells. </a:t>
            </a:r>
            <a:r>
              <a:rPr lang="en-US" sz="2000" dirty="0" smtClean="0">
                <a:latin typeface="Times New Roman" panose="02020603050405020304" pitchFamily="18" charset="0"/>
                <a:cs typeface="Times New Roman" panose="02020603050405020304" pitchFamily="18" charset="0"/>
              </a:rPr>
              <a:t>By </a:t>
            </a:r>
            <a:r>
              <a:rPr lang="en-US" sz="2000" dirty="0">
                <a:latin typeface="Times New Roman" panose="02020603050405020304" pitchFamily="18" charset="0"/>
                <a:cs typeface="Times New Roman" panose="02020603050405020304" pitchFamily="18" charset="0"/>
              </a:rPr>
              <a:t>increasing the number of solar cells the module voltage and wattage increases. </a:t>
            </a:r>
            <a:endParaRPr lang="en-IN"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420709" y="398059"/>
            <a:ext cx="6096000" cy="1477328"/>
          </a:xfrm>
          <a:prstGeom prst="rect">
            <a:avLst/>
          </a:prstGeom>
        </p:spPr>
        <p:txBody>
          <a:bodyPr>
            <a:spAutoFit/>
          </a:bodyPr>
          <a:lstStyle/>
          <a:p>
            <a:pPr algn="just"/>
            <a:r>
              <a:rPr lang="en-US" b="1" dirty="0">
                <a:latin typeface="Times New Roman" panose="02020603050405020304" pitchFamily="18" charset="0"/>
                <a:cs typeface="Times New Roman" panose="02020603050405020304" pitchFamily="18" charset="0"/>
              </a:rPr>
              <a:t>Cell:</a:t>
            </a:r>
            <a:r>
              <a:rPr lang="en-US" dirty="0">
                <a:latin typeface="Times New Roman" panose="02020603050405020304" pitchFamily="18" charset="0"/>
                <a:cs typeface="Times New Roman" panose="02020603050405020304" pitchFamily="18" charset="0"/>
              </a:rPr>
              <a:t> A photovoltaic cell is the most basic unit of a solar PV system - solar cells can be either </a:t>
            </a:r>
            <a:r>
              <a:rPr lang="en-US" dirty="0" err="1">
                <a:latin typeface="Times New Roman" panose="02020603050405020304" pitchFamily="18" charset="0"/>
                <a:cs typeface="Times New Roman" panose="02020603050405020304" pitchFamily="18" charset="0"/>
              </a:rPr>
              <a:t>monocrystalline</a:t>
            </a:r>
            <a:r>
              <a:rPr lang="en-US" dirty="0">
                <a:latin typeface="Times New Roman" panose="02020603050405020304" pitchFamily="18" charset="0"/>
                <a:cs typeface="Times New Roman" panose="02020603050405020304" pitchFamily="18" charset="0"/>
              </a:rPr>
              <a:t> or polycrystalline, and their key characteristic is that they produce a voltage output when exposed to light. Each cell produces approximately 1/2 a volt.</a:t>
            </a:r>
            <a:endParaRPr lang="en-IN" dirty="0">
              <a:latin typeface="Times New Roman" panose="02020603050405020304" pitchFamily="18" charset="0"/>
              <a:cs typeface="Times New Roman" panose="02020603050405020304" pitchFamily="18" charset="0"/>
            </a:endParaRPr>
          </a:p>
        </p:txBody>
      </p:sp>
      <p:sp>
        <p:nvSpPr>
          <p:cNvPr id="4" name="Rectangle 3"/>
          <p:cNvSpPr/>
          <p:nvPr/>
        </p:nvSpPr>
        <p:spPr>
          <a:xfrm>
            <a:off x="420709" y="4571599"/>
            <a:ext cx="6096000" cy="1323439"/>
          </a:xfrm>
          <a:prstGeom prst="rect">
            <a:avLst/>
          </a:prstGeom>
        </p:spPr>
        <p:txBody>
          <a:bodyPr>
            <a:spAutoFit/>
          </a:bodyPr>
          <a:lstStyle/>
          <a:p>
            <a:pPr algn="just"/>
            <a:r>
              <a:rPr lang="en-US" sz="2000" b="1" dirty="0">
                <a:latin typeface="Times New Roman" panose="02020603050405020304" pitchFamily="18" charset="0"/>
                <a:cs typeface="Times New Roman" panose="02020603050405020304" pitchFamily="18" charset="0"/>
              </a:rPr>
              <a:t>Array: </a:t>
            </a:r>
            <a:r>
              <a:rPr lang="en-US" sz="2000" dirty="0">
                <a:latin typeface="Times New Roman" panose="02020603050405020304" pitchFamily="18" charset="0"/>
                <a:cs typeface="Times New Roman" panose="02020603050405020304" pitchFamily="18" charset="0"/>
              </a:rPr>
              <a:t>A photovoltaic array is a system composed of multiple PV modules. They can be connected in one or more series circuits, which are connected to a combiner box to provide a single </a:t>
            </a:r>
            <a:r>
              <a:rPr lang="en-US" sz="2000" dirty="0" err="1">
                <a:latin typeface="Times New Roman" panose="02020603050405020304" pitchFamily="18" charset="0"/>
                <a:cs typeface="Times New Roman" panose="02020603050405020304" pitchFamily="18" charset="0"/>
              </a:rPr>
              <a:t>directcurrent</a:t>
            </a:r>
            <a:r>
              <a:rPr lang="en-US" sz="2000" dirty="0">
                <a:latin typeface="Times New Roman" panose="02020603050405020304" pitchFamily="18" charset="0"/>
                <a:cs typeface="Times New Roman" panose="02020603050405020304" pitchFamily="18" charset="0"/>
              </a:rPr>
              <a:t> output. </a:t>
            </a:r>
            <a:endParaRPr lang="en-IN"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467130" y="824248"/>
            <a:ext cx="4471585" cy="4391695"/>
          </a:xfrm>
          <a:prstGeom prst="rect">
            <a:avLst/>
          </a:prstGeom>
        </p:spPr>
      </p:pic>
    </p:spTree>
    <p:extLst>
      <p:ext uri="{BB962C8B-B14F-4D97-AF65-F5344CB8AC3E}">
        <p14:creationId xmlns:p14="http://schemas.microsoft.com/office/powerpoint/2010/main" val="391199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409" y="477720"/>
            <a:ext cx="11299064" cy="4893647"/>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Applications.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Residential Application: Use of solar energy for homes has number of advantages. The solar energy is used in residential homes for heating the water with the help of solar heater. The photovoltaic cell installed on the roof of the house collects the solar energy and is used to warm the water. Solar energy can also be used to generate electricity. Batteries store energy captured in day time and supply power throughout the day. The use of solar appliances is one of the best ways to cut the expenditure on energy.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Industrial Application: Sun‘s thermal energy is used in office, warehouse and industry to supply power. Solar energy is used to power radio and TV stations. It is also used to supply power to lighthouse and warning light for aircraft.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Remote Application: Solar energy can be used for power generation in remotely situated places like schools, homes, clinics and buildings. Water pumps run on solar energy in remote areas.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467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588" y="729580"/>
            <a:ext cx="11543763" cy="707886"/>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Transportation:</a:t>
            </a:r>
            <a:r>
              <a:rPr lang="en-US" sz="2000" dirty="0">
                <a:latin typeface="Times New Roman" panose="02020603050405020304" pitchFamily="18" charset="0"/>
                <a:cs typeface="Times New Roman" panose="02020603050405020304" pitchFamily="18" charset="0"/>
              </a:rPr>
              <a:t> Solar energy is also used for public transportation such as trolleys, buses and </a:t>
            </a:r>
            <a:r>
              <a:rPr lang="en-US" sz="2000" dirty="0" smtClean="0">
                <a:latin typeface="Times New Roman" panose="02020603050405020304" pitchFamily="18" charset="0"/>
                <a:cs typeface="Times New Roman" panose="02020603050405020304" pitchFamily="18" charset="0"/>
              </a:rPr>
              <a:t>light rails. </a:t>
            </a:r>
          </a:p>
          <a:p>
            <a:r>
              <a:rPr lang="en-US" sz="2000"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Pool heating</a:t>
            </a:r>
            <a:r>
              <a:rPr lang="en-US" sz="2000" dirty="0">
                <a:latin typeface="Times New Roman" panose="02020603050405020304" pitchFamily="18" charset="0"/>
                <a:cs typeface="Times New Roman" panose="02020603050405020304" pitchFamily="18" charset="0"/>
              </a:rPr>
              <a:t>: Solar heating system can be used to heat up water in pool during cold seasons</a:t>
            </a:r>
            <a:endParaRPr lang="en-IN"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433588" y="1437466"/>
            <a:ext cx="11041488" cy="3785652"/>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Solar Green Houses</a:t>
            </a:r>
            <a:r>
              <a:rPr lang="en-US" sz="2000" dirty="0">
                <a:latin typeface="Times New Roman" panose="02020603050405020304" pitchFamily="18" charset="0"/>
                <a:cs typeface="Times New Roman" panose="02020603050405020304" pitchFamily="18" charset="0"/>
              </a:rPr>
              <a:t>: A green house is a structure covered with transparent material (glass or plastic) that acts as a solar collector and </a:t>
            </a:r>
            <a:r>
              <a:rPr lang="en-US" sz="2000" dirty="0" err="1">
                <a:latin typeface="Times New Roman" panose="02020603050405020304" pitchFamily="18" charset="0"/>
                <a:cs typeface="Times New Roman" panose="02020603050405020304" pitchFamily="18" charset="0"/>
              </a:rPr>
              <a:t>utilises</a:t>
            </a:r>
            <a:r>
              <a:rPr lang="en-US" sz="2000" dirty="0">
                <a:latin typeface="Times New Roman" panose="02020603050405020304" pitchFamily="18" charset="0"/>
                <a:cs typeface="Times New Roman" panose="02020603050405020304" pitchFamily="18" charset="0"/>
              </a:rPr>
              <a:t> solar radiant energy to grow plants. It has heating, cooling and ventilating devices for controlling the temperature inside the green house.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Solar Cooking: </a:t>
            </a:r>
            <a:r>
              <a:rPr lang="en-US" sz="2000" dirty="0">
                <a:latin typeface="Times New Roman" panose="02020603050405020304" pitchFamily="18" charset="0"/>
                <a:cs typeface="Times New Roman" panose="02020603050405020304" pitchFamily="18" charset="0"/>
              </a:rPr>
              <a:t>The solar cooker requires neither fuel nor attention while cooking food and there is no pollution, no charring or overflowing of food and the most important advantage is that nutritional value of the cooked food is very high as the vita-</a:t>
            </a:r>
            <a:r>
              <a:rPr lang="en-US" sz="2000" dirty="0" err="1">
                <a:latin typeface="Times New Roman" panose="02020603050405020304" pitchFamily="18" charset="0"/>
                <a:cs typeface="Times New Roman" panose="02020603050405020304" pitchFamily="18" charset="0"/>
              </a:rPr>
              <a:t>mins</a:t>
            </a:r>
            <a:r>
              <a:rPr lang="en-US" sz="2000" dirty="0">
                <a:latin typeface="Times New Roman" panose="02020603050405020304" pitchFamily="18" charset="0"/>
                <a:cs typeface="Times New Roman" panose="02020603050405020304" pitchFamily="18" charset="0"/>
              </a:rPr>
              <a:t> and natural tastes of the food are not destroyed</a:t>
            </a:r>
            <a:r>
              <a:rPr lang="en-US" sz="2000" dirty="0" smtClean="0">
                <a:latin typeface="Times New Roman" panose="02020603050405020304" pitchFamily="18" charset="0"/>
                <a:cs typeface="Times New Roman" panose="02020603050405020304" pitchFamily="18" charset="0"/>
              </a:rPr>
              <a:t>.</a:t>
            </a: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Solar Drying of Agricultural and Animal Products</a:t>
            </a:r>
            <a:r>
              <a:rPr lang="en-US" sz="2000" dirty="0">
                <a:latin typeface="Times New Roman" panose="02020603050405020304" pitchFamily="18" charset="0"/>
                <a:cs typeface="Times New Roman" panose="02020603050405020304" pitchFamily="18" charset="0"/>
              </a:rPr>
              <a:t>: Solar drying, especially of fruits improves fruit quality as the sugar </a:t>
            </a:r>
            <a:r>
              <a:rPr lang="en-US" sz="2000" dirty="0" err="1">
                <a:latin typeface="Times New Roman" panose="02020603050405020304" pitchFamily="18" charset="0"/>
                <a:cs typeface="Times New Roman" panose="02020603050405020304" pitchFamily="18" charset="0"/>
              </a:rPr>
              <a:t>concentra-tion</a:t>
            </a:r>
            <a:r>
              <a:rPr lang="en-US" sz="2000" dirty="0">
                <a:latin typeface="Times New Roman" panose="02020603050405020304" pitchFamily="18" charset="0"/>
                <a:cs typeface="Times New Roman" panose="02020603050405020304" pitchFamily="18" charset="0"/>
              </a:rPr>
              <a:t> increases on drying. Other agricultural products commonly solar-dried are potato-chips, </a:t>
            </a:r>
            <a:r>
              <a:rPr lang="en-US" sz="2000" dirty="0" smtClean="0">
                <a:latin typeface="Times New Roman" panose="02020603050405020304" pitchFamily="18" charset="0"/>
                <a:cs typeface="Times New Roman" panose="02020603050405020304" pitchFamily="18" charset="0"/>
              </a:rPr>
              <a:t>grains </a:t>
            </a:r>
            <a:r>
              <a:rPr lang="en-US" sz="2000" dirty="0">
                <a:latin typeface="Times New Roman" panose="02020603050405020304" pitchFamily="18" charset="0"/>
                <a:cs typeface="Times New Roman" panose="02020603050405020304" pitchFamily="18" charset="0"/>
              </a:rPr>
              <a:t>of maize and paddy, ginger, peas, pepper, cashew-nuts, timber drying and tobacco curing. Spray drying of milk and fish drying are examples of solar dried animal products</a:t>
            </a:r>
            <a:r>
              <a:rPr lang="en-US" sz="2000" dirty="0" smtClean="0">
                <a:latin typeface="Times New Roman" panose="02020603050405020304" pitchFamily="18" charset="0"/>
                <a:cs typeface="Times New Roman" panose="02020603050405020304" pitchFamily="18" charset="0"/>
              </a:rPr>
              <a:t>.</a:t>
            </a: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S</a:t>
            </a:r>
            <a:r>
              <a:rPr lang="en-US" sz="2000" b="1" dirty="0">
                <a:latin typeface="Times New Roman" panose="02020603050405020304" pitchFamily="18" charset="0"/>
                <a:cs typeface="Times New Roman" panose="02020603050405020304" pitchFamily="18" charset="0"/>
              </a:rPr>
              <a:t>olar-pumping</a:t>
            </a:r>
            <a:r>
              <a:rPr lang="en-US" sz="2000" dirty="0">
                <a:latin typeface="Times New Roman" panose="02020603050405020304" pitchFamily="18" charset="0"/>
                <a:cs typeface="Times New Roman" panose="02020603050405020304" pitchFamily="18" charset="0"/>
              </a:rPr>
              <a:t>: In solar pumping, the power generated by solar-energy is utilized for pumping water for irrigation purposes. </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50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727" y="578407"/>
            <a:ext cx="2632644" cy="400110"/>
          </a:xfrm>
          <a:prstGeom prst="rect">
            <a:avLst/>
          </a:prstGeom>
        </p:spPr>
        <p:txBody>
          <a:bodyPr wrap="none">
            <a:spAutoFit/>
          </a:bodyPr>
          <a:lstStyle/>
          <a:p>
            <a:r>
              <a:rPr lang="en-IN" sz="2000" b="1" dirty="0">
                <a:latin typeface="Times New Roman" panose="02020603050405020304" pitchFamily="18" charset="0"/>
                <a:cs typeface="Times New Roman" panose="02020603050405020304" pitchFamily="18" charset="0"/>
              </a:rPr>
              <a:t>Solar Off Grid System</a:t>
            </a:r>
          </a:p>
        </p:txBody>
      </p:sp>
      <p:pic>
        <p:nvPicPr>
          <p:cNvPr id="3" name="Picture 2"/>
          <p:cNvPicPr>
            <a:picLocks noChangeAspect="1"/>
          </p:cNvPicPr>
          <p:nvPr/>
        </p:nvPicPr>
        <p:blipFill>
          <a:blip r:embed="rId2"/>
          <a:stretch>
            <a:fillRect/>
          </a:stretch>
        </p:blipFill>
        <p:spPr>
          <a:xfrm>
            <a:off x="6934335" y="1547812"/>
            <a:ext cx="4759682" cy="3449191"/>
          </a:xfrm>
          <a:prstGeom prst="rect">
            <a:avLst/>
          </a:prstGeom>
        </p:spPr>
      </p:pic>
      <p:sp>
        <p:nvSpPr>
          <p:cNvPr id="4" name="Rectangle 3"/>
          <p:cNvSpPr/>
          <p:nvPr/>
        </p:nvSpPr>
        <p:spPr>
          <a:xfrm>
            <a:off x="838335" y="1547812"/>
            <a:ext cx="6096000" cy="5016758"/>
          </a:xfrm>
          <a:prstGeom prst="rect">
            <a:avLst/>
          </a:prstGeom>
        </p:spPr>
        <p:txBody>
          <a:bodyPr>
            <a:spAutoFit/>
          </a:bodyPr>
          <a:lstStyle/>
          <a:p>
            <a:pPr marL="342900"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Independence from the utility grid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Not subject to the terms/policies of the utility company  Rate increases, blackouts, or brownouts do not </a:t>
            </a:r>
            <a:r>
              <a:rPr lang="en-US" sz="2000" dirty="0" smtClean="0">
                <a:latin typeface="Times New Roman" panose="02020603050405020304" pitchFamily="18" charset="0"/>
                <a:cs typeface="Times New Roman" panose="02020603050405020304" pitchFamily="18" charset="0"/>
              </a:rPr>
              <a:t>apply</a:t>
            </a: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In remote areas, it is cost effective than extending a grid  Encourages energy </a:t>
            </a:r>
            <a:r>
              <a:rPr lang="en-US" sz="2000" dirty="0" smtClean="0">
                <a:latin typeface="Times New Roman" panose="02020603050405020304" pitchFamily="18" charset="0"/>
                <a:cs typeface="Times New Roman" panose="02020603050405020304" pitchFamily="18" charset="0"/>
              </a:rPr>
              <a:t>efficiency</a:t>
            </a: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Batteries require maintenance and has limited life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More components means more </a:t>
            </a:r>
            <a:r>
              <a:rPr lang="en-US" sz="2000" dirty="0" smtClean="0">
                <a:latin typeface="Times New Roman" panose="02020603050405020304" pitchFamily="18" charset="0"/>
                <a:cs typeface="Times New Roman" panose="02020603050405020304" pitchFamily="18" charset="0"/>
              </a:rPr>
              <a:t>complexity</a:t>
            </a: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Batteries decrease system efficiency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is more expensive than a grid-direct </a:t>
            </a:r>
            <a:r>
              <a:rPr lang="en-US" sz="2000" dirty="0" smtClean="0">
                <a:latin typeface="Times New Roman" panose="02020603050405020304" pitchFamily="18" charset="0"/>
                <a:cs typeface="Times New Roman" panose="02020603050405020304" pitchFamily="18" charset="0"/>
              </a:rPr>
              <a:t>system</a:t>
            </a: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When the batteries are fully charged, potential power from the PV array is not </a:t>
            </a:r>
            <a:r>
              <a:rPr lang="en-US" sz="2000" dirty="0" smtClean="0">
                <a:latin typeface="Times New Roman" panose="02020603050405020304" pitchFamily="18" charset="0"/>
                <a:cs typeface="Times New Roman" panose="02020603050405020304" pitchFamily="18" charset="0"/>
              </a:rPr>
              <a:t>utilized</a:t>
            </a: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If the PV system fails, back-up electricity is required to run load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Most off-grid systems use a backup generator for non-sunny days. They are expensive, noisy, dirty, and require fuel and regular maintenance </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3813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330" y="410982"/>
            <a:ext cx="4961936"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Solar Grid Tied System without Battery backup </a:t>
            </a:r>
            <a:endParaRPr lang="en-IN"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581104" y="1442435"/>
            <a:ext cx="4509618" cy="3825024"/>
          </a:xfrm>
          <a:prstGeom prst="rect">
            <a:avLst/>
          </a:prstGeom>
        </p:spPr>
      </p:pic>
      <p:sp>
        <p:nvSpPr>
          <p:cNvPr id="4" name="Rectangle 3"/>
          <p:cNvSpPr/>
          <p:nvPr/>
        </p:nvSpPr>
        <p:spPr>
          <a:xfrm>
            <a:off x="704046" y="1442435"/>
            <a:ext cx="6096000" cy="4093428"/>
          </a:xfrm>
          <a:prstGeom prst="rect">
            <a:avLst/>
          </a:prstGeom>
        </p:spPr>
        <p:txBody>
          <a:bodyPr>
            <a:spAutoFit/>
          </a:bodyPr>
          <a:lstStyle/>
          <a:p>
            <a:pPr marL="342900" indent="-342900"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grid-tied-system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Increased design flexibility because the system does not have to power all of the home‘s loads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is less expensive compared to stand-alone or grid-tied with battery backup systems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requires the least amount of maintenance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If the system produces more than the loads need, then the extra energy is exchanged with the grid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Grid-direct systems have a higher efficiency because batteries are not part of the system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Higher voltage means smaller wire </a:t>
            </a:r>
            <a:r>
              <a:rPr lang="en-US" sz="2000" dirty="0" smtClean="0">
                <a:latin typeface="Times New Roman" panose="02020603050405020304" pitchFamily="18" charset="0"/>
                <a:cs typeface="Times New Roman" panose="02020603050405020304" pitchFamily="18" charset="0"/>
              </a:rPr>
              <a:t>size</a:t>
            </a: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There is no power to the home when the grid goes down </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795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042" y="230678"/>
            <a:ext cx="3070071" cy="830997"/>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Types of Solar Cells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Single crystal silicon</a:t>
            </a:r>
            <a:endParaRPr lang="en-IN"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996225" y="1635617"/>
            <a:ext cx="7637172" cy="3515932"/>
          </a:xfrm>
          <a:prstGeom prst="rect">
            <a:avLst/>
          </a:prstGeom>
        </p:spPr>
      </p:pic>
    </p:spTree>
    <p:extLst>
      <p:ext uri="{BB962C8B-B14F-4D97-AF65-F5344CB8AC3E}">
        <p14:creationId xmlns:p14="http://schemas.microsoft.com/office/powerpoint/2010/main" val="2793149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853" y="407429"/>
            <a:ext cx="10104549" cy="3211534"/>
          </a:xfrm>
          <a:prstGeom prst="rect">
            <a:avLst/>
          </a:prstGeom>
        </p:spPr>
      </p:pic>
      <p:sp>
        <p:nvSpPr>
          <p:cNvPr id="3" name="Rectangle 2"/>
          <p:cNvSpPr/>
          <p:nvPr/>
        </p:nvSpPr>
        <p:spPr>
          <a:xfrm>
            <a:off x="628917" y="3618963"/>
            <a:ext cx="3544688" cy="461665"/>
          </a:xfrm>
          <a:prstGeom prst="rect">
            <a:avLst/>
          </a:prstGeom>
        </p:spPr>
        <p:txBody>
          <a:bodyPr wrap="none">
            <a:spAutoFit/>
          </a:bodyPr>
          <a:lstStyle/>
          <a:p>
            <a:r>
              <a:rPr lang="en-IN" sz="2400" b="1" dirty="0"/>
              <a:t>3. Amorphous Silicon Cells</a:t>
            </a:r>
          </a:p>
        </p:txBody>
      </p:sp>
    </p:spTree>
    <p:extLst>
      <p:ext uri="{BB962C8B-B14F-4D97-AF65-F5344CB8AC3E}">
        <p14:creationId xmlns:p14="http://schemas.microsoft.com/office/powerpoint/2010/main" val="163212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1673" y="466524"/>
            <a:ext cx="8925059" cy="3838575"/>
          </a:xfrm>
          <a:prstGeom prst="rect">
            <a:avLst/>
          </a:prstGeom>
        </p:spPr>
      </p:pic>
      <p:pic>
        <p:nvPicPr>
          <p:cNvPr id="4" name="Picture 3"/>
          <p:cNvPicPr>
            <a:picLocks noChangeAspect="1"/>
          </p:cNvPicPr>
          <p:nvPr/>
        </p:nvPicPr>
        <p:blipFill>
          <a:blip r:embed="rId3"/>
          <a:stretch>
            <a:fillRect/>
          </a:stretch>
        </p:blipFill>
        <p:spPr>
          <a:xfrm>
            <a:off x="991673" y="4305098"/>
            <a:ext cx="9156879" cy="1129787"/>
          </a:xfrm>
          <a:prstGeom prst="rect">
            <a:avLst/>
          </a:prstGeom>
        </p:spPr>
      </p:pic>
      <p:pic>
        <p:nvPicPr>
          <p:cNvPr id="5" name="Picture 4"/>
          <p:cNvPicPr>
            <a:picLocks noChangeAspect="1"/>
          </p:cNvPicPr>
          <p:nvPr/>
        </p:nvPicPr>
        <p:blipFill>
          <a:blip r:embed="rId4"/>
          <a:stretch>
            <a:fillRect/>
          </a:stretch>
        </p:blipFill>
        <p:spPr>
          <a:xfrm>
            <a:off x="897697" y="5434885"/>
            <a:ext cx="9250855" cy="638175"/>
          </a:xfrm>
          <a:prstGeom prst="rect">
            <a:avLst/>
          </a:prstGeom>
        </p:spPr>
      </p:pic>
    </p:spTree>
    <p:extLst>
      <p:ext uri="{BB962C8B-B14F-4D97-AF65-F5344CB8AC3E}">
        <p14:creationId xmlns:p14="http://schemas.microsoft.com/office/powerpoint/2010/main" val="208902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9549" y="1249251"/>
            <a:ext cx="10921285" cy="3902298"/>
          </a:xfrm>
          <a:prstGeom prst="rect">
            <a:avLst/>
          </a:prstGeom>
        </p:spPr>
      </p:pic>
    </p:spTree>
    <p:extLst>
      <p:ext uri="{BB962C8B-B14F-4D97-AF65-F5344CB8AC3E}">
        <p14:creationId xmlns:p14="http://schemas.microsoft.com/office/powerpoint/2010/main" val="1143419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2294" y="1284801"/>
            <a:ext cx="6349284" cy="4278872"/>
          </a:xfrm>
          <a:prstGeom prst="rect">
            <a:avLst/>
          </a:prstGeom>
        </p:spPr>
      </p:pic>
    </p:spTree>
    <p:extLst>
      <p:ext uri="{BB962C8B-B14F-4D97-AF65-F5344CB8AC3E}">
        <p14:creationId xmlns:p14="http://schemas.microsoft.com/office/powerpoint/2010/main" val="1329925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256" y="931933"/>
            <a:ext cx="11311944" cy="2606676"/>
          </a:xfrm>
          <a:prstGeom prst="rect">
            <a:avLst/>
          </a:prstGeom>
        </p:spPr>
        <p:txBody>
          <a:bodyPr wrap="square">
            <a:spAutoFit/>
          </a:bodyPr>
          <a:lstStyle/>
          <a:p>
            <a:pPr algn="just">
              <a:lnSpc>
                <a:spcPct val="115000"/>
              </a:lnSpc>
              <a:spcAft>
                <a:spcPts val="0"/>
              </a:spcAft>
            </a:pPr>
            <a:r>
              <a:rPr lang="en-I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UNIT - II: SOLAR PHOTOVOLTAIC SYSTEMS</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I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Solar photovoltaic cell, module, array </a:t>
            </a:r>
            <a:r>
              <a:rPr lang="en-IN" sz="2400" dirty="0">
                <a:solidFill>
                  <a:srgbClr val="000000"/>
                </a:solidFill>
                <a:latin typeface="Times New Roman" panose="02020603050405020304" pitchFamily="18" charset="0"/>
                <a:ea typeface="TimesNewRomanPSMT"/>
                <a:cs typeface="Times New Roman" panose="02020603050405020304" pitchFamily="18" charset="0"/>
              </a:rPr>
              <a:t>– </a:t>
            </a:r>
            <a:r>
              <a:rPr lang="en-I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construction </a:t>
            </a:r>
            <a:r>
              <a:rPr lang="en-IN" sz="2400" dirty="0">
                <a:solidFill>
                  <a:srgbClr val="000000"/>
                </a:solidFill>
                <a:latin typeface="Times New Roman" panose="02020603050405020304" pitchFamily="18" charset="0"/>
                <a:ea typeface="TimesNewRomanPSMT"/>
                <a:cs typeface="Times New Roman" panose="02020603050405020304" pitchFamily="18" charset="0"/>
              </a:rPr>
              <a:t>– </a:t>
            </a:r>
            <a:r>
              <a:rPr lang="en-I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Efficiency of solar cells </a:t>
            </a:r>
            <a:r>
              <a:rPr lang="en-IN" sz="2400" dirty="0">
                <a:solidFill>
                  <a:srgbClr val="000000"/>
                </a:solidFill>
                <a:latin typeface="Times New Roman" panose="02020603050405020304" pitchFamily="18" charset="0"/>
                <a:ea typeface="TimesNewRomanPSMT"/>
                <a:cs typeface="Times New Roman" panose="02020603050405020304" pitchFamily="18" charset="0"/>
              </a:rPr>
              <a:t>– </a:t>
            </a:r>
            <a:r>
              <a:rPr lang="en-I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Developing technologies </a:t>
            </a:r>
            <a:r>
              <a:rPr lang="en-IN" sz="2400" dirty="0">
                <a:solidFill>
                  <a:srgbClr val="000000"/>
                </a:solidFill>
                <a:latin typeface="Times New Roman" panose="02020603050405020304" pitchFamily="18" charset="0"/>
                <a:ea typeface="TimesNewRomanPSMT"/>
                <a:cs typeface="Times New Roman" panose="02020603050405020304" pitchFamily="18" charset="0"/>
              </a:rPr>
              <a:t>– </a:t>
            </a:r>
            <a:r>
              <a:rPr lang="en-I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Cell I-V characteristics </a:t>
            </a:r>
            <a:r>
              <a:rPr lang="en-IN" sz="2400" dirty="0">
                <a:solidFill>
                  <a:srgbClr val="000000"/>
                </a:solidFill>
                <a:latin typeface="Times New Roman" panose="02020603050405020304" pitchFamily="18" charset="0"/>
                <a:ea typeface="TimesNewRomanPSMT"/>
                <a:cs typeface="Times New Roman" panose="02020603050405020304" pitchFamily="18" charset="0"/>
              </a:rPr>
              <a:t>– </a:t>
            </a:r>
            <a:r>
              <a:rPr lang="en-I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Equivalent circuit of solar cell </a:t>
            </a:r>
            <a:r>
              <a:rPr lang="en-IN" sz="2400" dirty="0">
                <a:solidFill>
                  <a:srgbClr val="000000"/>
                </a:solidFill>
                <a:latin typeface="Times New Roman" panose="02020603050405020304" pitchFamily="18" charset="0"/>
                <a:ea typeface="TimesNewRomanPSMT"/>
                <a:cs typeface="Times New Roman" panose="02020603050405020304" pitchFamily="18" charset="0"/>
              </a:rPr>
              <a:t>– </a:t>
            </a:r>
            <a:r>
              <a:rPr lang="en-I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Series resistance </a:t>
            </a:r>
            <a:r>
              <a:rPr lang="en-IN" sz="2400" dirty="0">
                <a:solidFill>
                  <a:srgbClr val="000000"/>
                </a:solidFill>
                <a:latin typeface="Times New Roman" panose="02020603050405020304" pitchFamily="18" charset="0"/>
                <a:ea typeface="TimesNewRomanPSMT"/>
                <a:cs typeface="Times New Roman" panose="02020603050405020304" pitchFamily="18" charset="0"/>
              </a:rPr>
              <a:t>– </a:t>
            </a:r>
            <a:r>
              <a:rPr lang="en-I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Shunt resistance </a:t>
            </a:r>
            <a:r>
              <a:rPr lang="en-IN" sz="2400" dirty="0">
                <a:solidFill>
                  <a:srgbClr val="000000"/>
                </a:solidFill>
                <a:latin typeface="Times New Roman" panose="02020603050405020304" pitchFamily="18" charset="0"/>
                <a:ea typeface="TimesNewRomanPSMT"/>
                <a:cs typeface="Times New Roman" panose="02020603050405020304" pitchFamily="18" charset="0"/>
              </a:rPr>
              <a:t>– </a:t>
            </a:r>
            <a:r>
              <a:rPr lang="en-I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Applications and systems </a:t>
            </a:r>
            <a:r>
              <a:rPr lang="en-IN" sz="2400" dirty="0">
                <a:solidFill>
                  <a:srgbClr val="000000"/>
                </a:solidFill>
                <a:latin typeface="Times New Roman" panose="02020603050405020304" pitchFamily="18" charset="0"/>
                <a:ea typeface="TimesNewRomanPSMT"/>
                <a:cs typeface="Times New Roman" panose="02020603050405020304" pitchFamily="18" charset="0"/>
              </a:rPr>
              <a:t>– </a:t>
            </a:r>
            <a:r>
              <a:rPr lang="en-I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Balance of system components - System Design</a:t>
            </a:r>
            <a:r>
              <a:rPr lang="en-I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I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storage sizing </a:t>
            </a:r>
            <a:r>
              <a:rPr lang="en-IN" sz="2400" dirty="0">
                <a:solidFill>
                  <a:srgbClr val="000000"/>
                </a:solidFill>
                <a:latin typeface="Times New Roman" panose="02020603050405020304" pitchFamily="18" charset="0"/>
                <a:ea typeface="TimesNewRomanPSMT"/>
                <a:cs typeface="Times New Roman" panose="02020603050405020304" pitchFamily="18" charset="0"/>
              </a:rPr>
              <a:t>– </a:t>
            </a:r>
            <a:r>
              <a:rPr lang="en-I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PV system sizing </a:t>
            </a:r>
            <a:r>
              <a:rPr lang="en-IN" sz="2400" dirty="0">
                <a:solidFill>
                  <a:srgbClr val="000000"/>
                </a:solidFill>
                <a:latin typeface="Times New Roman" panose="02020603050405020304" pitchFamily="18" charset="0"/>
                <a:ea typeface="TimesNewRomanPSMT"/>
                <a:cs typeface="Times New Roman" panose="02020603050405020304" pitchFamily="18" charset="0"/>
              </a:rPr>
              <a:t>– </a:t>
            </a:r>
            <a:r>
              <a:rPr lang="en-I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Maximum power point techniques</a:t>
            </a:r>
            <a:r>
              <a:rPr lang="en-I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I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Perturb and observe (P&amp;O) technique </a:t>
            </a:r>
            <a:r>
              <a:rPr lang="en-IN" sz="2400" dirty="0">
                <a:solidFill>
                  <a:srgbClr val="000000"/>
                </a:solidFill>
                <a:latin typeface="Times New Roman" panose="02020603050405020304" pitchFamily="18" charset="0"/>
                <a:ea typeface="TimesNewRomanPSMT"/>
                <a:cs typeface="Times New Roman" panose="02020603050405020304" pitchFamily="18" charset="0"/>
              </a:rPr>
              <a:t>– Incremental conduction Technique</a:t>
            </a:r>
            <a:r>
              <a:rPr lang="en-I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787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104" y="981052"/>
            <a:ext cx="6096000" cy="4458015"/>
          </a:xfrm>
          <a:prstGeom prst="rect">
            <a:avLst/>
          </a:prstGeom>
        </p:spPr>
        <p:txBody>
          <a:bodyPr>
            <a:spAutoFit/>
          </a:bodyPr>
          <a:lstStyle/>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The requirements for good power production are obvious from the equivalent circuit, namely:</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 1 </a:t>
            </a:r>
            <a:r>
              <a:rPr lang="en-IN" dirty="0" err="1">
                <a:latin typeface="Times New Roman" panose="02020603050405020304" pitchFamily="18" charset="0"/>
                <a:ea typeface="Calibri" panose="020F0502020204030204" pitchFamily="34" charset="0"/>
                <a:cs typeface="Times New Roman" panose="02020603050405020304" pitchFamily="18" charset="0"/>
              </a:rPr>
              <a:t>I</a:t>
            </a:r>
            <a:r>
              <a:rPr lang="en-IN" baseline="-25000" dirty="0" err="1">
                <a:latin typeface="Times New Roman" panose="02020603050405020304" pitchFamily="18" charset="0"/>
                <a:ea typeface="Calibri" panose="020F0502020204030204" pitchFamily="34" charset="0"/>
                <a:cs typeface="Times New Roman" panose="02020603050405020304" pitchFamily="18" charset="0"/>
              </a:rPr>
              <a:t>ph</a:t>
            </a:r>
            <a:r>
              <a:rPr lang="en-IN" dirty="0">
                <a:latin typeface="Times New Roman" panose="02020603050405020304" pitchFamily="18" charset="0"/>
                <a:ea typeface="Calibri" panose="020F0502020204030204" pitchFamily="34" charset="0"/>
                <a:cs typeface="Times New Roman" panose="02020603050405020304" pitchFamily="18" charset="0"/>
              </a:rPr>
              <a:t> should be a maximum: for example through minimum photon losses, absorption near the depletion layer, a low surface reflectance, a small top surface electrical contact area, a high dopant concentration and few recombination centres.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2 i</a:t>
            </a:r>
            <a:r>
              <a:rPr lang="en-IN" baseline="-25000" dirty="0">
                <a:latin typeface="Times New Roman" panose="02020603050405020304" pitchFamily="18" charset="0"/>
                <a:ea typeface="Calibri" panose="020F0502020204030204" pitchFamily="34" charset="0"/>
                <a:cs typeface="Times New Roman" panose="02020603050405020304" pitchFamily="18" charset="0"/>
              </a:rPr>
              <a:t>d</a:t>
            </a:r>
            <a:r>
              <a:rPr lang="en-IN" dirty="0">
                <a:latin typeface="Times New Roman" panose="02020603050405020304" pitchFamily="18" charset="0"/>
                <a:ea typeface="Calibri" panose="020F0502020204030204" pitchFamily="34" charset="0"/>
                <a:cs typeface="Times New Roman" panose="02020603050405020304" pitchFamily="18" charset="0"/>
              </a:rPr>
              <a:t> should be a minimum: for example through high dopant concentration.</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 3 </a:t>
            </a:r>
            <a:r>
              <a:rPr lang="en-IN" dirty="0" err="1">
                <a:latin typeface="Times New Roman" panose="02020603050405020304" pitchFamily="18" charset="0"/>
                <a:ea typeface="Calibri" panose="020F0502020204030204" pitchFamily="34" charset="0"/>
                <a:cs typeface="Times New Roman" panose="02020603050405020304" pitchFamily="18" charset="0"/>
              </a:rPr>
              <a:t>Rsh</a:t>
            </a:r>
            <a:r>
              <a:rPr lang="en-IN" dirty="0">
                <a:latin typeface="Times New Roman" panose="02020603050405020304" pitchFamily="18" charset="0"/>
                <a:ea typeface="Calibri" panose="020F0502020204030204" pitchFamily="34" charset="0"/>
                <a:cs typeface="Times New Roman" panose="02020603050405020304" pitchFamily="18" charset="0"/>
              </a:rPr>
              <a:t> should be large, such as by careful edge construction.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4 </a:t>
            </a:r>
            <a:r>
              <a:rPr lang="en-IN" dirty="0" err="1">
                <a:latin typeface="Times New Roman" panose="02020603050405020304" pitchFamily="18" charset="0"/>
                <a:ea typeface="Calibri" panose="020F0502020204030204" pitchFamily="34" charset="0"/>
                <a:cs typeface="Times New Roman" panose="02020603050405020304" pitchFamily="18" charset="0"/>
              </a:rPr>
              <a:t>Rs</a:t>
            </a:r>
            <a:r>
              <a:rPr lang="en-IN" dirty="0">
                <a:latin typeface="Times New Roman" panose="02020603050405020304" pitchFamily="18" charset="0"/>
                <a:ea typeface="Calibri" panose="020F0502020204030204" pitchFamily="34" charset="0"/>
                <a:cs typeface="Times New Roman" panose="02020603050405020304" pitchFamily="18" charset="0"/>
              </a:rPr>
              <a:t> should be small, for example by ensuring a short path for surface currents to electrical contacts, and by using low resistance contacts and leads.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5 </a:t>
            </a:r>
            <a:r>
              <a:rPr lang="en-IN" dirty="0" err="1">
                <a:latin typeface="Times New Roman" panose="02020603050405020304" pitchFamily="18" charset="0"/>
                <a:ea typeface="Calibri" panose="020F0502020204030204" pitchFamily="34" charset="0"/>
                <a:cs typeface="Times New Roman" panose="02020603050405020304" pitchFamily="18" charset="0"/>
              </a:rPr>
              <a:t>R</a:t>
            </a:r>
            <a:r>
              <a:rPr lang="en-IN" baseline="-25000" dirty="0" err="1">
                <a:latin typeface="Times New Roman" panose="02020603050405020304" pitchFamily="18" charset="0"/>
                <a:ea typeface="Calibri" panose="020F0502020204030204" pitchFamily="34" charset="0"/>
                <a:cs typeface="Times New Roman" panose="02020603050405020304" pitchFamily="18" charset="0"/>
              </a:rPr>
              <a:t>load</a:t>
            </a:r>
            <a:r>
              <a:rPr lang="en-IN" dirty="0">
                <a:latin typeface="Times New Roman" panose="02020603050405020304" pitchFamily="18" charset="0"/>
                <a:ea typeface="Calibri" panose="020F0502020204030204" pitchFamily="34" charset="0"/>
                <a:cs typeface="Times New Roman" panose="02020603050405020304" pitchFamily="18" charset="0"/>
              </a:rPr>
              <a:t> = </a:t>
            </a:r>
            <a:r>
              <a:rPr lang="en-IN" dirty="0" err="1">
                <a:latin typeface="Times New Roman" panose="02020603050405020304" pitchFamily="18" charset="0"/>
                <a:ea typeface="Calibri" panose="020F0502020204030204" pitchFamily="34" charset="0"/>
                <a:cs typeface="Times New Roman" panose="02020603050405020304" pitchFamily="18" charset="0"/>
              </a:rPr>
              <a:t>R</a:t>
            </a:r>
            <a:r>
              <a:rPr lang="en-IN" baseline="-25000" dirty="0" err="1">
                <a:latin typeface="Times New Roman" panose="02020603050405020304" pitchFamily="18" charset="0"/>
                <a:ea typeface="Calibri" panose="020F0502020204030204" pitchFamily="34" charset="0"/>
                <a:cs typeface="Times New Roman" panose="02020603050405020304" pitchFamily="18" charset="0"/>
              </a:rPr>
              <a:t>internal</a:t>
            </a:r>
            <a:r>
              <a:rPr lang="en-IN" dirty="0">
                <a:latin typeface="Times New Roman" panose="02020603050405020304" pitchFamily="18" charset="0"/>
                <a:ea typeface="Calibri" panose="020F0502020204030204" pitchFamily="34" charset="0"/>
                <a:cs typeface="Times New Roman" panose="02020603050405020304" pitchFamily="18" charset="0"/>
              </a:rPr>
              <a:t> = V/I for optimum power matching.</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7480747" y="1219870"/>
            <a:ext cx="3695700" cy="3261977"/>
          </a:xfrm>
          <a:prstGeom prst="rect">
            <a:avLst/>
          </a:prstGeom>
        </p:spPr>
      </p:pic>
      <p:sp>
        <p:nvSpPr>
          <p:cNvPr id="4" name="Rectangle 3"/>
          <p:cNvSpPr/>
          <p:nvPr/>
        </p:nvSpPr>
        <p:spPr>
          <a:xfrm>
            <a:off x="6448023" y="4586785"/>
            <a:ext cx="6096000" cy="981423"/>
          </a:xfrm>
          <a:prstGeom prst="rect">
            <a:avLst/>
          </a:prstGeom>
        </p:spPr>
        <p:txBody>
          <a:bodyPr>
            <a:spAutoFit/>
          </a:bodyPr>
          <a:lstStyle/>
          <a:p>
            <a:pPr algn="ct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Figure: Series and parallel resistances in the PV equivalent circuit decrease both voltage and current delivered. To improve cell performance, high </a:t>
            </a:r>
            <a:r>
              <a:rPr lang="en-IN" dirty="0" err="1">
                <a:latin typeface="Times New Roman" panose="02020603050405020304" pitchFamily="18" charset="0"/>
                <a:ea typeface="Calibri" panose="020F0502020204030204" pitchFamily="34" charset="0"/>
                <a:cs typeface="Times New Roman" panose="02020603050405020304" pitchFamily="18" charset="0"/>
              </a:rPr>
              <a:t>R</a:t>
            </a:r>
            <a:r>
              <a:rPr lang="en-IN" baseline="-25000" dirty="0" err="1">
                <a:latin typeface="Times New Roman" panose="02020603050405020304" pitchFamily="18" charset="0"/>
                <a:ea typeface="Calibri" panose="020F0502020204030204" pitchFamily="34" charset="0"/>
                <a:cs typeface="Times New Roman" panose="02020603050405020304" pitchFamily="18" charset="0"/>
              </a:rPr>
              <a:t>p</a:t>
            </a:r>
            <a:r>
              <a:rPr lang="en-IN" dirty="0">
                <a:latin typeface="Times New Roman" panose="02020603050405020304" pitchFamily="18" charset="0"/>
                <a:ea typeface="Calibri" panose="020F0502020204030204" pitchFamily="34" charset="0"/>
                <a:cs typeface="Times New Roman" panose="02020603050405020304" pitchFamily="18" charset="0"/>
              </a:rPr>
              <a:t> and low R are needed</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3753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398" y="1070824"/>
            <a:ext cx="6347540" cy="4273908"/>
          </a:xfrm>
          <a:prstGeom prst="rect">
            <a:avLst/>
          </a:prstGeom>
        </p:spPr>
      </p:pic>
    </p:spTree>
    <p:extLst>
      <p:ext uri="{BB962C8B-B14F-4D97-AF65-F5344CB8AC3E}">
        <p14:creationId xmlns:p14="http://schemas.microsoft.com/office/powerpoint/2010/main" val="186214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8650" y="703641"/>
            <a:ext cx="11438854" cy="5594127"/>
          </a:xfrm>
          <a:prstGeom prst="rect">
            <a:avLst/>
          </a:prstGeom>
        </p:spPr>
      </p:pic>
    </p:spTree>
    <p:extLst>
      <p:ext uri="{BB962C8B-B14F-4D97-AF65-F5344CB8AC3E}">
        <p14:creationId xmlns:p14="http://schemas.microsoft.com/office/powerpoint/2010/main" val="1579166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710" y="561742"/>
            <a:ext cx="11440732" cy="2246769"/>
          </a:xfrm>
          <a:prstGeom prst="rect">
            <a:avLst/>
          </a:prstGeom>
        </p:spPr>
        <p:txBody>
          <a:bodyPr wrap="square">
            <a:spAutoFit/>
          </a:bodyPr>
          <a:lstStyle/>
          <a:p>
            <a:pPr algn="just">
              <a:buFont typeface="Arial" panose="020B0604020202020204" pitchFamily="34" charset="0"/>
              <a:buChar char="•"/>
            </a:pPr>
            <a:r>
              <a:rPr lang="en-US" sz="2000" b="1" baseline="-25000" dirty="0" smtClean="0">
                <a:solidFill>
                  <a:srgbClr val="575757"/>
                </a:solidFill>
                <a:latin typeface="Times New Roman" panose="02020603050405020304" pitchFamily="18" charset="0"/>
                <a:cs typeface="Times New Roman" panose="02020603050405020304" pitchFamily="18" charset="0"/>
              </a:rPr>
              <a:t>VOC</a:t>
            </a:r>
            <a:r>
              <a:rPr lang="en-US" sz="2000" b="1" dirty="0">
                <a:solidFill>
                  <a:srgbClr val="575757"/>
                </a:solidFill>
                <a:latin typeface="Times New Roman" panose="02020603050405020304" pitchFamily="18" charset="0"/>
                <a:cs typeface="Times New Roman" panose="02020603050405020304" pitchFamily="18" charset="0"/>
              </a:rPr>
              <a:t> = open-circuit voltage</a:t>
            </a:r>
            <a:r>
              <a:rPr lang="en-US" sz="2000" dirty="0">
                <a:solidFill>
                  <a:srgbClr val="575757"/>
                </a:solidFill>
                <a:latin typeface="Times New Roman" panose="02020603050405020304" pitchFamily="18" charset="0"/>
                <a:cs typeface="Times New Roman" panose="02020603050405020304" pitchFamily="18" charset="0"/>
              </a:rPr>
              <a:t> – This is the maximum voltage that the array provides when the terminals are not connected to any load (an open circuit condition). This value is much higher than </a:t>
            </a:r>
            <a:r>
              <a:rPr lang="en-US" sz="2000" dirty="0" err="1">
                <a:solidFill>
                  <a:srgbClr val="575757"/>
                </a:solidFill>
                <a:latin typeface="Times New Roman" panose="02020603050405020304" pitchFamily="18" charset="0"/>
                <a:cs typeface="Times New Roman" panose="02020603050405020304" pitchFamily="18" charset="0"/>
              </a:rPr>
              <a:t>Vmp</a:t>
            </a:r>
            <a:r>
              <a:rPr lang="en-US" sz="2000" dirty="0">
                <a:solidFill>
                  <a:srgbClr val="575757"/>
                </a:solidFill>
                <a:latin typeface="Times New Roman" panose="02020603050405020304" pitchFamily="18" charset="0"/>
                <a:cs typeface="Times New Roman" panose="02020603050405020304" pitchFamily="18" charset="0"/>
              </a:rPr>
              <a:t> which relates to the operation of the PV array which is fixed by the load. This value depends upon the number of PV panels connected together in series.</a:t>
            </a:r>
          </a:p>
          <a:p>
            <a:pPr algn="just">
              <a:buFont typeface="Arial" panose="020B0604020202020204" pitchFamily="34" charset="0"/>
              <a:buChar char="•"/>
            </a:pPr>
            <a:r>
              <a:rPr lang="en-US" sz="2000" b="1" dirty="0">
                <a:solidFill>
                  <a:srgbClr val="575757"/>
                </a:solidFill>
                <a:latin typeface="Times New Roman" panose="02020603050405020304" pitchFamily="18" charset="0"/>
                <a:cs typeface="Times New Roman" panose="02020603050405020304" pitchFamily="18" charset="0"/>
              </a:rPr>
              <a:t>I</a:t>
            </a:r>
            <a:r>
              <a:rPr lang="en-US" sz="2000" b="1" baseline="-25000" dirty="0">
                <a:solidFill>
                  <a:srgbClr val="575757"/>
                </a:solidFill>
                <a:latin typeface="Times New Roman" panose="02020603050405020304" pitchFamily="18" charset="0"/>
                <a:cs typeface="Times New Roman" panose="02020603050405020304" pitchFamily="18" charset="0"/>
              </a:rPr>
              <a:t>SC</a:t>
            </a:r>
            <a:r>
              <a:rPr lang="en-US" sz="2000" b="1" dirty="0">
                <a:solidFill>
                  <a:srgbClr val="575757"/>
                </a:solidFill>
                <a:latin typeface="Times New Roman" panose="02020603050405020304" pitchFamily="18" charset="0"/>
                <a:cs typeface="Times New Roman" panose="02020603050405020304" pitchFamily="18" charset="0"/>
              </a:rPr>
              <a:t> = short-circuit current</a:t>
            </a:r>
            <a:r>
              <a:rPr lang="en-US" sz="2000" dirty="0">
                <a:solidFill>
                  <a:srgbClr val="575757"/>
                </a:solidFill>
                <a:latin typeface="Times New Roman" panose="02020603050405020304" pitchFamily="18" charset="0"/>
                <a:cs typeface="Times New Roman" panose="02020603050405020304" pitchFamily="18" charset="0"/>
              </a:rPr>
              <a:t> – The maximum current provided by the PV array when the output connectors are shorted together (a short circuit condition). This value is much higher than Imp which relates to the normal operating circuit current.</a:t>
            </a:r>
            <a:endParaRPr lang="en-US" sz="2000" b="0" i="0" dirty="0">
              <a:solidFill>
                <a:srgbClr val="575757"/>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510862" y="2912445"/>
            <a:ext cx="11350580" cy="1015663"/>
          </a:xfrm>
          <a:prstGeom prst="rect">
            <a:avLst/>
          </a:prstGeom>
        </p:spPr>
        <p:txBody>
          <a:bodyPr wrap="square">
            <a:spAutoFit/>
          </a:bodyPr>
          <a:lstStyle/>
          <a:p>
            <a:pPr algn="just"/>
            <a:r>
              <a:rPr lang="en-US" sz="2000" b="1" dirty="0">
                <a:solidFill>
                  <a:srgbClr val="575757"/>
                </a:solidFill>
                <a:latin typeface="Times New Roman" panose="02020603050405020304" pitchFamily="18" charset="0"/>
                <a:cs typeface="Times New Roman" panose="02020603050405020304" pitchFamily="18" charset="0"/>
              </a:rPr>
              <a:t>MPP = maximum power point</a:t>
            </a:r>
            <a:r>
              <a:rPr lang="en-US" sz="2000" dirty="0">
                <a:solidFill>
                  <a:srgbClr val="575757"/>
                </a:solidFill>
                <a:latin typeface="Times New Roman" panose="02020603050405020304" pitchFamily="18" charset="0"/>
                <a:cs typeface="Times New Roman" panose="02020603050405020304" pitchFamily="18" charset="0"/>
              </a:rPr>
              <a:t> – This relates to the point where the power supplied by the array that is connected to the load (batteries, inverters) is at its maximum value, where MPP = Imp x </a:t>
            </a:r>
            <a:r>
              <a:rPr lang="en-US" sz="2000" dirty="0" err="1">
                <a:solidFill>
                  <a:srgbClr val="575757"/>
                </a:solidFill>
                <a:latin typeface="Times New Roman" panose="02020603050405020304" pitchFamily="18" charset="0"/>
                <a:cs typeface="Times New Roman" panose="02020603050405020304" pitchFamily="18" charset="0"/>
              </a:rPr>
              <a:t>Vmp</a:t>
            </a:r>
            <a:r>
              <a:rPr lang="en-US" sz="2000" dirty="0">
                <a:solidFill>
                  <a:srgbClr val="575757"/>
                </a:solidFill>
                <a:latin typeface="Times New Roman" panose="02020603050405020304" pitchFamily="18" charset="0"/>
                <a:cs typeface="Times New Roman" panose="02020603050405020304" pitchFamily="18" charset="0"/>
              </a:rPr>
              <a:t>. The maximum power point of a photovoltaic array is measured in Watts (W) or peak Watts (</a:t>
            </a:r>
            <a:r>
              <a:rPr lang="en-US" sz="2000" dirty="0" err="1">
                <a:solidFill>
                  <a:srgbClr val="575757"/>
                </a:solidFill>
                <a:latin typeface="Times New Roman" panose="02020603050405020304" pitchFamily="18" charset="0"/>
                <a:cs typeface="Times New Roman" panose="02020603050405020304" pitchFamily="18" charset="0"/>
              </a:rPr>
              <a:t>Wp</a:t>
            </a:r>
            <a:r>
              <a:rPr lang="en-US" sz="2000" dirty="0">
                <a:solidFill>
                  <a:srgbClr val="575757"/>
                </a:solidFill>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716924" y="3961970"/>
            <a:ext cx="10938456" cy="1631216"/>
          </a:xfrm>
          <a:prstGeom prst="rect">
            <a:avLst/>
          </a:prstGeom>
        </p:spPr>
        <p:txBody>
          <a:bodyPr wrap="square">
            <a:spAutoFit/>
          </a:bodyPr>
          <a:lstStyle/>
          <a:p>
            <a:pPr algn="just"/>
            <a:r>
              <a:rPr lang="en-US" sz="2000" b="1" dirty="0">
                <a:solidFill>
                  <a:srgbClr val="575757"/>
                </a:solidFill>
                <a:latin typeface="Times New Roman" panose="02020603050405020304" pitchFamily="18" charset="0"/>
                <a:cs typeface="Times New Roman" panose="02020603050405020304" pitchFamily="18" charset="0"/>
              </a:rPr>
              <a:t>FF = fill factor</a:t>
            </a:r>
            <a:r>
              <a:rPr lang="en-US" sz="2000" dirty="0">
                <a:solidFill>
                  <a:srgbClr val="575757"/>
                </a:solidFill>
                <a:latin typeface="Times New Roman" panose="02020603050405020304" pitchFamily="18" charset="0"/>
                <a:cs typeface="Times New Roman" panose="02020603050405020304" pitchFamily="18" charset="0"/>
              </a:rPr>
              <a:t> – The fill factor is the relationship between the maximum power that the array can actually provide under normal operating conditions and the product of the open-circuit voltage multiplied by the short-circuit current, ( </a:t>
            </a:r>
            <a:r>
              <a:rPr lang="en-US" sz="2000" dirty="0">
                <a:solidFill>
                  <a:srgbClr val="414143"/>
                </a:solidFill>
                <a:latin typeface="Times New Roman" panose="02020603050405020304" pitchFamily="18" charset="0"/>
                <a:cs typeface="Times New Roman" panose="02020603050405020304" pitchFamily="18" charset="0"/>
              </a:rPr>
              <a:t>V</a:t>
            </a:r>
            <a:r>
              <a:rPr lang="en-US" sz="2000" baseline="-25000" dirty="0">
                <a:solidFill>
                  <a:srgbClr val="414143"/>
                </a:solidFill>
                <a:latin typeface="Times New Roman" panose="02020603050405020304" pitchFamily="18" charset="0"/>
                <a:cs typeface="Times New Roman" panose="02020603050405020304" pitchFamily="18" charset="0"/>
              </a:rPr>
              <a:t>OC</a:t>
            </a:r>
            <a:r>
              <a:rPr lang="en-US" sz="2000" dirty="0">
                <a:solidFill>
                  <a:srgbClr val="414143"/>
                </a:solidFill>
                <a:latin typeface="Times New Roman" panose="02020603050405020304" pitchFamily="18" charset="0"/>
                <a:cs typeface="Times New Roman" panose="02020603050405020304" pitchFamily="18" charset="0"/>
              </a:rPr>
              <a:t> x I</a:t>
            </a:r>
            <a:r>
              <a:rPr lang="en-US" sz="2000" baseline="-25000" dirty="0">
                <a:solidFill>
                  <a:srgbClr val="414143"/>
                </a:solidFill>
                <a:latin typeface="Times New Roman" panose="02020603050405020304" pitchFamily="18" charset="0"/>
                <a:cs typeface="Times New Roman" panose="02020603050405020304" pitchFamily="18" charset="0"/>
              </a:rPr>
              <a:t>SC</a:t>
            </a:r>
            <a:r>
              <a:rPr lang="en-US" sz="2000" dirty="0">
                <a:solidFill>
                  <a:srgbClr val="575757"/>
                </a:solidFill>
                <a:latin typeface="Times New Roman" panose="02020603050405020304" pitchFamily="18" charset="0"/>
                <a:cs typeface="Times New Roman" panose="02020603050405020304" pitchFamily="18" charset="0"/>
              </a:rPr>
              <a:t> ) This fill factor value gives an idea of the quality of the array and the closer the fill factor is to 1 (unity), the more power the array can provide. Typical values are between 0.7 and 0.8.</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299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255" y="613463"/>
            <a:ext cx="10861183" cy="1323439"/>
          </a:xfrm>
          <a:prstGeom prst="rect">
            <a:avLst/>
          </a:prstGeom>
        </p:spPr>
        <p:txBody>
          <a:bodyPr wrap="square">
            <a:spAutoFit/>
          </a:bodyPr>
          <a:lstStyle/>
          <a:p>
            <a:pPr algn="just"/>
            <a:r>
              <a:rPr lang="en-US" sz="2000" b="1" dirty="0">
                <a:solidFill>
                  <a:srgbClr val="575757"/>
                </a:solidFill>
                <a:latin typeface="Times New Roman" panose="02020603050405020304" pitchFamily="18" charset="0"/>
                <a:cs typeface="Times New Roman" panose="02020603050405020304" pitchFamily="18" charset="0"/>
              </a:rPr>
              <a:t>%</a:t>
            </a:r>
            <a:r>
              <a:rPr lang="en-US" sz="2000" b="1" dirty="0" err="1">
                <a:solidFill>
                  <a:srgbClr val="575757"/>
                </a:solidFill>
                <a:latin typeface="Times New Roman" panose="02020603050405020304" pitchFamily="18" charset="0"/>
                <a:cs typeface="Times New Roman" panose="02020603050405020304" pitchFamily="18" charset="0"/>
              </a:rPr>
              <a:t>eff</a:t>
            </a:r>
            <a:r>
              <a:rPr lang="en-US" sz="2000" b="1" dirty="0">
                <a:solidFill>
                  <a:srgbClr val="575757"/>
                </a:solidFill>
                <a:latin typeface="Times New Roman" panose="02020603050405020304" pitchFamily="18" charset="0"/>
                <a:cs typeface="Times New Roman" panose="02020603050405020304" pitchFamily="18" charset="0"/>
              </a:rPr>
              <a:t> = percent efficiency</a:t>
            </a:r>
            <a:r>
              <a:rPr lang="en-US" sz="2000" dirty="0">
                <a:solidFill>
                  <a:srgbClr val="575757"/>
                </a:solidFill>
                <a:latin typeface="Times New Roman" panose="02020603050405020304" pitchFamily="18" charset="0"/>
                <a:cs typeface="Times New Roman" panose="02020603050405020304" pitchFamily="18" charset="0"/>
              </a:rPr>
              <a:t> – The efficiency of a photovoltaic array is the ratio between the maximum electrical power that the array can produce compared to the amount of solar irradiance hitting the array. The efficiency of a typical solar array is normally low at around 10-12%, depending on the </a:t>
            </a:r>
            <a:r>
              <a:rPr lang="en-US" sz="2000" dirty="0">
                <a:latin typeface="Times New Roman" panose="02020603050405020304" pitchFamily="18" charset="0"/>
                <a:cs typeface="Times New Roman" panose="02020603050405020304" pitchFamily="18" charset="0"/>
              </a:rPr>
              <a:t>photovoltaic type</a:t>
            </a:r>
            <a:r>
              <a:rPr lang="en-US" sz="2000" dirty="0">
                <a:solidFill>
                  <a:srgbClr val="575757"/>
                </a:solidFill>
                <a:latin typeface="Times New Roman" panose="02020603050405020304" pitchFamily="18" charset="0"/>
                <a:cs typeface="Times New Roman" panose="02020603050405020304" pitchFamily="18" charset="0"/>
              </a:rPr>
              <a:t> (</a:t>
            </a:r>
            <a:r>
              <a:rPr lang="en-US" sz="2000" dirty="0" err="1">
                <a:solidFill>
                  <a:srgbClr val="575757"/>
                </a:solidFill>
                <a:latin typeface="Times New Roman" panose="02020603050405020304" pitchFamily="18" charset="0"/>
                <a:cs typeface="Times New Roman" panose="02020603050405020304" pitchFamily="18" charset="0"/>
              </a:rPr>
              <a:t>monocrystalline</a:t>
            </a:r>
            <a:r>
              <a:rPr lang="en-US" sz="2000" dirty="0">
                <a:solidFill>
                  <a:srgbClr val="575757"/>
                </a:solidFill>
                <a:latin typeface="Times New Roman" panose="02020603050405020304" pitchFamily="18" charset="0"/>
                <a:cs typeface="Times New Roman" panose="02020603050405020304" pitchFamily="18" charset="0"/>
              </a:rPr>
              <a:t>, polycrystalline, amorphous or thin film) of cell being used.</a:t>
            </a:r>
            <a:endParaRPr lang="en-IN"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279562" y="2228045"/>
            <a:ext cx="7340956" cy="4250028"/>
          </a:xfrm>
          <a:prstGeom prst="rect">
            <a:avLst/>
          </a:prstGeom>
        </p:spPr>
      </p:pic>
    </p:spTree>
    <p:extLst>
      <p:ext uri="{BB962C8B-B14F-4D97-AF65-F5344CB8AC3E}">
        <p14:creationId xmlns:p14="http://schemas.microsoft.com/office/powerpoint/2010/main" val="1202409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lar cell i-v characteristic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9" y="321972"/>
            <a:ext cx="8049296" cy="580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053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3194" y="1099466"/>
            <a:ext cx="8036417" cy="4824816"/>
          </a:xfrm>
          <a:prstGeom prst="rect">
            <a:avLst/>
          </a:prstGeom>
        </p:spPr>
      </p:pic>
    </p:spTree>
    <p:extLst>
      <p:ext uri="{BB962C8B-B14F-4D97-AF65-F5344CB8AC3E}">
        <p14:creationId xmlns:p14="http://schemas.microsoft.com/office/powerpoint/2010/main" val="1960752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531043" y="969135"/>
            <a:ext cx="9029633" cy="4233930"/>
          </a:xfrm>
          <a:prstGeom prst="rect">
            <a:avLst/>
          </a:prstGeom>
          <a:noFill/>
          <a:ln>
            <a:noFill/>
          </a:ln>
        </p:spPr>
      </p:pic>
    </p:spTree>
    <p:extLst>
      <p:ext uri="{BB962C8B-B14F-4D97-AF65-F5344CB8AC3E}">
        <p14:creationId xmlns:p14="http://schemas.microsoft.com/office/powerpoint/2010/main" val="974231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3727" y="982752"/>
            <a:ext cx="2812358" cy="743017"/>
          </a:xfrm>
          <a:prstGeom prst="rect">
            <a:avLst/>
          </a:prstGeom>
        </p:spPr>
      </p:pic>
      <p:pic>
        <p:nvPicPr>
          <p:cNvPr id="4" name="Picture 3"/>
          <p:cNvPicPr>
            <a:picLocks noChangeAspect="1"/>
          </p:cNvPicPr>
          <p:nvPr/>
        </p:nvPicPr>
        <p:blipFill>
          <a:blip r:embed="rId3"/>
          <a:stretch>
            <a:fillRect/>
          </a:stretch>
        </p:blipFill>
        <p:spPr>
          <a:xfrm>
            <a:off x="445997" y="2174315"/>
            <a:ext cx="6920718" cy="697674"/>
          </a:xfrm>
          <a:prstGeom prst="rect">
            <a:avLst/>
          </a:prstGeom>
        </p:spPr>
      </p:pic>
      <p:pic>
        <p:nvPicPr>
          <p:cNvPr id="1028" name="Picture 4" descr="https://energyeducation.ca/wiki/images/b/bb/How_Solar_Power_Work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795" y="3320535"/>
            <a:ext cx="8680360" cy="270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422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lance of syste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676" y="1429555"/>
            <a:ext cx="9916732" cy="414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86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327" y="501134"/>
            <a:ext cx="8316764" cy="461665"/>
          </a:xfrm>
          <a:prstGeom prst="rect">
            <a:avLst/>
          </a:prstGeom>
        </p:spPr>
        <p:txBody>
          <a:bodyPr wrap="none">
            <a:spAutoFit/>
          </a:bodyPr>
          <a:lstStyle/>
          <a:p>
            <a:r>
              <a:rPr lang="en-US" sz="2400" b="1" u="sng" dirty="0" smtClean="0">
                <a:latin typeface="Times New Roman" panose="02020603050405020304" pitchFamily="18" charset="0"/>
                <a:cs typeface="Times New Roman" panose="02020603050405020304" pitchFamily="18" charset="0"/>
              </a:rPr>
              <a:t>Solar Photovoltaic systems: Basic Principle of SPV conversion</a:t>
            </a:r>
            <a:endParaRPr lang="en-IN" sz="2400" b="1" u="sng" dirty="0">
              <a:latin typeface="Times New Roman" panose="02020603050405020304" pitchFamily="18" charset="0"/>
              <a:cs typeface="Times New Roman" panose="02020603050405020304" pitchFamily="18" charset="0"/>
            </a:endParaRPr>
          </a:p>
        </p:txBody>
      </p:sp>
      <p:sp>
        <p:nvSpPr>
          <p:cNvPr id="3" name="Rectangle 2"/>
          <p:cNvSpPr/>
          <p:nvPr/>
        </p:nvSpPr>
        <p:spPr>
          <a:xfrm>
            <a:off x="201769" y="1218770"/>
            <a:ext cx="6096000" cy="4893647"/>
          </a:xfrm>
          <a:prstGeom prst="rect">
            <a:avLst/>
          </a:prstGeom>
        </p:spPr>
        <p:txBody>
          <a:bodyPr>
            <a:spAutoFit/>
          </a:bodyPr>
          <a:lstStyle/>
          <a:p>
            <a:pPr algn="just"/>
            <a:r>
              <a:rPr lang="en-US" sz="2400" dirty="0" smtClean="0">
                <a:latin typeface="Times New Roman" panose="02020603050405020304" pitchFamily="18" charset="0"/>
                <a:cs typeface="Times New Roman" panose="02020603050405020304" pitchFamily="18" charset="0"/>
              </a:rPr>
              <a:t>A photovoltaic (PV) cell is an energy harvesting technology that converts solar energy into useful electricity (DC) through a process called the photovoltaic effect. </a:t>
            </a:r>
          </a:p>
          <a:p>
            <a:pPr algn="just"/>
            <a:r>
              <a:rPr lang="en-US" sz="2400" dirty="0" smtClean="0">
                <a:latin typeface="Times New Roman" panose="02020603050405020304" pitchFamily="18" charset="0"/>
                <a:cs typeface="Times New Roman" panose="02020603050405020304" pitchFamily="18" charset="0"/>
              </a:rPr>
              <a:t>It is made up of semiconductor materials such as silicon, gallium arsenide and cadmium telluride, etc. </a:t>
            </a:r>
          </a:p>
          <a:p>
            <a:pPr algn="just"/>
            <a:r>
              <a:rPr lang="en-US" sz="2400" dirty="0" smtClean="0">
                <a:latin typeface="Times New Roman" panose="02020603050405020304" pitchFamily="18" charset="0"/>
                <a:cs typeface="Times New Roman" panose="02020603050405020304" pitchFamily="18" charset="0"/>
              </a:rPr>
              <a:t>These cells vary in size ranging from about 0.5 inches to 4 inches. </a:t>
            </a:r>
          </a:p>
          <a:p>
            <a:pPr algn="just"/>
            <a:r>
              <a:rPr lang="en-US" sz="2400" dirty="0" smtClean="0">
                <a:latin typeface="Times New Roman" panose="02020603050405020304" pitchFamily="18" charset="0"/>
                <a:cs typeface="Times New Roman" panose="02020603050405020304" pitchFamily="18" charset="0"/>
              </a:rPr>
              <a:t>There are different types of PV cells which all use semiconductors to interact with incoming photons from the Sun in order to generate an electric current. </a:t>
            </a:r>
            <a:endParaRPr lang="en-IN"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22017" y="1700011"/>
            <a:ext cx="3949185" cy="2292440"/>
          </a:xfrm>
          <a:prstGeom prst="rect">
            <a:avLst/>
          </a:prstGeom>
        </p:spPr>
      </p:pic>
    </p:spTree>
    <p:extLst>
      <p:ext uri="{BB962C8B-B14F-4D97-AF65-F5344CB8AC3E}">
        <p14:creationId xmlns:p14="http://schemas.microsoft.com/office/powerpoint/2010/main" val="2074954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44500"/>
            <a:ext cx="9169758" cy="4347961"/>
          </a:xfrm>
          <a:prstGeom prst="rect">
            <a:avLst/>
          </a:prstGeom>
        </p:spPr>
      </p:pic>
    </p:spTree>
    <p:extLst>
      <p:ext uri="{BB962C8B-B14F-4D97-AF65-F5344CB8AC3E}">
        <p14:creationId xmlns:p14="http://schemas.microsoft.com/office/powerpoint/2010/main" val="1630934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1347" y="1212225"/>
            <a:ext cx="7703712" cy="4402964"/>
          </a:xfrm>
          <a:prstGeom prst="rect">
            <a:avLst/>
          </a:prstGeom>
        </p:spPr>
      </p:pic>
    </p:spTree>
    <p:extLst>
      <p:ext uri="{BB962C8B-B14F-4D97-AF65-F5344CB8AC3E}">
        <p14:creationId xmlns:p14="http://schemas.microsoft.com/office/powerpoint/2010/main" val="4056149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1408" y="1011997"/>
            <a:ext cx="8102891" cy="4912285"/>
          </a:xfrm>
          <a:prstGeom prst="rect">
            <a:avLst/>
          </a:prstGeom>
        </p:spPr>
      </p:pic>
    </p:spTree>
    <p:extLst>
      <p:ext uri="{BB962C8B-B14F-4D97-AF65-F5344CB8AC3E}">
        <p14:creationId xmlns:p14="http://schemas.microsoft.com/office/powerpoint/2010/main" val="3402589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8945" y="1135488"/>
            <a:ext cx="8912181" cy="4917582"/>
          </a:xfrm>
          <a:prstGeom prst="rect">
            <a:avLst/>
          </a:prstGeom>
        </p:spPr>
      </p:pic>
    </p:spTree>
    <p:extLst>
      <p:ext uri="{BB962C8B-B14F-4D97-AF65-F5344CB8AC3E}">
        <p14:creationId xmlns:p14="http://schemas.microsoft.com/office/powerpoint/2010/main" val="99486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4383" y="1057140"/>
            <a:ext cx="8457194" cy="4583806"/>
          </a:xfrm>
          <a:prstGeom prst="rect">
            <a:avLst/>
          </a:prstGeom>
        </p:spPr>
      </p:pic>
    </p:spTree>
    <p:extLst>
      <p:ext uri="{BB962C8B-B14F-4D97-AF65-F5344CB8AC3E}">
        <p14:creationId xmlns:p14="http://schemas.microsoft.com/office/powerpoint/2010/main" val="1650255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2207" y="1393936"/>
            <a:ext cx="8700283" cy="4453072"/>
          </a:xfrm>
          <a:prstGeom prst="rect">
            <a:avLst/>
          </a:prstGeom>
        </p:spPr>
      </p:pic>
    </p:spTree>
    <p:extLst>
      <p:ext uri="{BB962C8B-B14F-4D97-AF65-F5344CB8AC3E}">
        <p14:creationId xmlns:p14="http://schemas.microsoft.com/office/powerpoint/2010/main" val="1721020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4459" y="1336585"/>
            <a:ext cx="8072572" cy="4523302"/>
          </a:xfrm>
          <a:prstGeom prst="rect">
            <a:avLst/>
          </a:prstGeom>
        </p:spPr>
      </p:pic>
    </p:spTree>
    <p:extLst>
      <p:ext uri="{BB962C8B-B14F-4D97-AF65-F5344CB8AC3E}">
        <p14:creationId xmlns:p14="http://schemas.microsoft.com/office/powerpoint/2010/main" val="2217417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9828" y="1289162"/>
            <a:ext cx="8690087" cy="4583604"/>
          </a:xfrm>
          <a:prstGeom prst="rect">
            <a:avLst/>
          </a:prstGeom>
        </p:spPr>
      </p:pic>
    </p:spTree>
    <p:extLst>
      <p:ext uri="{BB962C8B-B14F-4D97-AF65-F5344CB8AC3E}">
        <p14:creationId xmlns:p14="http://schemas.microsoft.com/office/powerpoint/2010/main" val="615227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2882" y="1262867"/>
            <a:ext cx="8327332" cy="4828840"/>
          </a:xfrm>
          <a:prstGeom prst="rect">
            <a:avLst/>
          </a:prstGeom>
        </p:spPr>
      </p:pic>
    </p:spTree>
    <p:extLst>
      <p:ext uri="{BB962C8B-B14F-4D97-AF65-F5344CB8AC3E}">
        <p14:creationId xmlns:p14="http://schemas.microsoft.com/office/powerpoint/2010/main" val="3355102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9314" y="1005826"/>
            <a:ext cx="7645289" cy="5047244"/>
          </a:xfrm>
          <a:prstGeom prst="rect">
            <a:avLst/>
          </a:prstGeom>
        </p:spPr>
      </p:pic>
    </p:spTree>
    <p:extLst>
      <p:ext uri="{BB962C8B-B14F-4D97-AF65-F5344CB8AC3E}">
        <p14:creationId xmlns:p14="http://schemas.microsoft.com/office/powerpoint/2010/main" val="269853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6975" y="850004"/>
            <a:ext cx="6667165" cy="5280338"/>
          </a:xfrm>
          <a:prstGeom prst="rect">
            <a:avLst/>
          </a:prstGeom>
        </p:spPr>
      </p:pic>
      <p:pic>
        <p:nvPicPr>
          <p:cNvPr id="3" name="Picture 2"/>
          <p:cNvPicPr>
            <a:picLocks noChangeAspect="1"/>
          </p:cNvPicPr>
          <p:nvPr/>
        </p:nvPicPr>
        <p:blipFill>
          <a:blip r:embed="rId3"/>
          <a:stretch>
            <a:fillRect/>
          </a:stretch>
        </p:blipFill>
        <p:spPr>
          <a:xfrm>
            <a:off x="8641724" y="1244690"/>
            <a:ext cx="3090929" cy="3301552"/>
          </a:xfrm>
          <a:prstGeom prst="rect">
            <a:avLst/>
          </a:prstGeom>
        </p:spPr>
      </p:pic>
      <p:pic>
        <p:nvPicPr>
          <p:cNvPr id="4" name="Picture 3"/>
          <p:cNvPicPr>
            <a:picLocks noChangeAspect="1"/>
          </p:cNvPicPr>
          <p:nvPr/>
        </p:nvPicPr>
        <p:blipFill>
          <a:blip r:embed="rId4"/>
          <a:stretch>
            <a:fillRect/>
          </a:stretch>
        </p:blipFill>
        <p:spPr>
          <a:xfrm>
            <a:off x="3303027" y="6130342"/>
            <a:ext cx="2170493" cy="798489"/>
          </a:xfrm>
          <a:prstGeom prst="rect">
            <a:avLst/>
          </a:prstGeom>
        </p:spPr>
      </p:pic>
      <p:sp>
        <p:nvSpPr>
          <p:cNvPr id="5" name="Rectangle 4"/>
          <p:cNvSpPr/>
          <p:nvPr/>
        </p:nvSpPr>
        <p:spPr>
          <a:xfrm>
            <a:off x="321972" y="398103"/>
            <a:ext cx="1547860" cy="369332"/>
          </a:xfrm>
          <a:prstGeom prst="rect">
            <a:avLst/>
          </a:prstGeom>
        </p:spPr>
        <p:txBody>
          <a:bodyPr wrap="none">
            <a:spAutoFit/>
          </a:bodyPr>
          <a:lstStyle/>
          <a:p>
            <a:r>
              <a:rPr lang="en-US" b="1" dirty="0" smtClean="0">
                <a:solidFill>
                  <a:srgbClr val="0C0C0C"/>
                </a:solidFill>
                <a:latin typeface="Times New Roman" panose="02020603050405020304" pitchFamily="18" charset="0"/>
                <a:ea typeface="Times New Roman" panose="02020603050405020304" pitchFamily="18" charset="0"/>
              </a:rPr>
              <a:t>Construction</a:t>
            </a:r>
            <a:r>
              <a:rPr lang="en-US" b="1" spc="80" dirty="0" smtClean="0">
                <a:solidFill>
                  <a:srgbClr val="0C0C0C"/>
                </a:solidFill>
                <a:latin typeface="Times New Roman" panose="02020603050405020304" pitchFamily="18" charset="0"/>
                <a:ea typeface="Times New Roman" panose="02020603050405020304" pitchFamily="18" charset="0"/>
              </a:rPr>
              <a:t> </a:t>
            </a:r>
            <a:endParaRPr lang="en-IN" dirty="0"/>
          </a:p>
        </p:txBody>
      </p:sp>
    </p:spTree>
    <p:extLst>
      <p:ext uri="{BB962C8B-B14F-4D97-AF65-F5344CB8AC3E}">
        <p14:creationId xmlns:p14="http://schemas.microsoft.com/office/powerpoint/2010/main" val="1200426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668" y="1228590"/>
            <a:ext cx="8884007" cy="4167657"/>
          </a:xfrm>
          <a:prstGeom prst="rect">
            <a:avLst/>
          </a:prstGeom>
        </p:spPr>
      </p:pic>
    </p:spTree>
    <p:extLst>
      <p:ext uri="{BB962C8B-B14F-4D97-AF65-F5344CB8AC3E}">
        <p14:creationId xmlns:p14="http://schemas.microsoft.com/office/powerpoint/2010/main" val="2115136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2556" y="1264945"/>
            <a:ext cx="8184323" cy="4594941"/>
          </a:xfrm>
          <a:prstGeom prst="rect">
            <a:avLst/>
          </a:prstGeom>
        </p:spPr>
      </p:pic>
    </p:spTree>
    <p:extLst>
      <p:ext uri="{BB962C8B-B14F-4D97-AF65-F5344CB8AC3E}">
        <p14:creationId xmlns:p14="http://schemas.microsoft.com/office/powerpoint/2010/main" val="3257937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4587" y="924730"/>
            <a:ext cx="4981575" cy="552450"/>
          </a:xfrm>
          <a:prstGeom prst="rect">
            <a:avLst/>
          </a:prstGeom>
        </p:spPr>
      </p:pic>
      <p:pic>
        <p:nvPicPr>
          <p:cNvPr id="3" name="Picture 2"/>
          <p:cNvPicPr>
            <a:picLocks noChangeAspect="1"/>
          </p:cNvPicPr>
          <p:nvPr/>
        </p:nvPicPr>
        <p:blipFill>
          <a:blip r:embed="rId3"/>
          <a:stretch>
            <a:fillRect/>
          </a:stretch>
        </p:blipFill>
        <p:spPr>
          <a:xfrm>
            <a:off x="1182039" y="1986499"/>
            <a:ext cx="8451358" cy="3912025"/>
          </a:xfrm>
          <a:prstGeom prst="rect">
            <a:avLst/>
          </a:prstGeom>
        </p:spPr>
      </p:pic>
    </p:spTree>
    <p:extLst>
      <p:ext uri="{BB962C8B-B14F-4D97-AF65-F5344CB8AC3E}">
        <p14:creationId xmlns:p14="http://schemas.microsoft.com/office/powerpoint/2010/main" val="1245780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9479" y="1105100"/>
            <a:ext cx="8829675" cy="4407058"/>
          </a:xfrm>
          <a:prstGeom prst="rect">
            <a:avLst/>
          </a:prstGeom>
        </p:spPr>
      </p:pic>
    </p:spTree>
    <p:extLst>
      <p:ext uri="{BB962C8B-B14F-4D97-AF65-F5344CB8AC3E}">
        <p14:creationId xmlns:p14="http://schemas.microsoft.com/office/powerpoint/2010/main" val="3857863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7018" y="932175"/>
            <a:ext cx="4495800" cy="923925"/>
          </a:xfrm>
          <a:prstGeom prst="rect">
            <a:avLst/>
          </a:prstGeom>
        </p:spPr>
      </p:pic>
      <p:pic>
        <p:nvPicPr>
          <p:cNvPr id="3" name="Picture 2"/>
          <p:cNvPicPr>
            <a:picLocks noChangeAspect="1"/>
          </p:cNvPicPr>
          <p:nvPr/>
        </p:nvPicPr>
        <p:blipFill>
          <a:blip r:embed="rId3"/>
          <a:stretch>
            <a:fillRect/>
          </a:stretch>
        </p:blipFill>
        <p:spPr>
          <a:xfrm>
            <a:off x="1468325" y="2295189"/>
            <a:ext cx="5808237" cy="3680608"/>
          </a:xfrm>
          <a:prstGeom prst="rect">
            <a:avLst/>
          </a:prstGeom>
        </p:spPr>
      </p:pic>
    </p:spTree>
    <p:extLst>
      <p:ext uri="{BB962C8B-B14F-4D97-AF65-F5344CB8AC3E}">
        <p14:creationId xmlns:p14="http://schemas.microsoft.com/office/powerpoint/2010/main" val="1569976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6420" y="683386"/>
            <a:ext cx="2533650" cy="571500"/>
          </a:xfrm>
          <a:prstGeom prst="rect">
            <a:avLst/>
          </a:prstGeom>
        </p:spPr>
      </p:pic>
      <p:pic>
        <p:nvPicPr>
          <p:cNvPr id="3" name="Picture 2"/>
          <p:cNvPicPr>
            <a:picLocks noChangeAspect="1"/>
          </p:cNvPicPr>
          <p:nvPr/>
        </p:nvPicPr>
        <p:blipFill>
          <a:blip r:embed="rId3"/>
          <a:stretch>
            <a:fillRect/>
          </a:stretch>
        </p:blipFill>
        <p:spPr>
          <a:xfrm>
            <a:off x="1499985" y="2010311"/>
            <a:ext cx="8390989" cy="3991243"/>
          </a:xfrm>
          <a:prstGeom prst="rect">
            <a:avLst/>
          </a:prstGeom>
        </p:spPr>
      </p:pic>
    </p:spTree>
    <p:extLst>
      <p:ext uri="{BB962C8B-B14F-4D97-AF65-F5344CB8AC3E}">
        <p14:creationId xmlns:p14="http://schemas.microsoft.com/office/powerpoint/2010/main" val="11476006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7298" y="1022059"/>
            <a:ext cx="8340949" cy="5481772"/>
          </a:xfrm>
          <a:prstGeom prst="rect">
            <a:avLst/>
          </a:prstGeom>
        </p:spPr>
      </p:pic>
    </p:spTree>
    <p:extLst>
      <p:ext uri="{BB962C8B-B14F-4D97-AF65-F5344CB8AC3E}">
        <p14:creationId xmlns:p14="http://schemas.microsoft.com/office/powerpoint/2010/main" val="2351900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6344" y="755024"/>
            <a:ext cx="4572000" cy="2514600"/>
          </a:xfrm>
          <a:prstGeom prst="rect">
            <a:avLst/>
          </a:prstGeom>
        </p:spPr>
      </p:pic>
    </p:spTree>
    <p:extLst>
      <p:ext uri="{BB962C8B-B14F-4D97-AF65-F5344CB8AC3E}">
        <p14:creationId xmlns:p14="http://schemas.microsoft.com/office/powerpoint/2010/main" val="2000031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1027" y="904338"/>
            <a:ext cx="8078273" cy="4788124"/>
          </a:xfrm>
          <a:prstGeom prst="rect">
            <a:avLst/>
          </a:prstGeom>
        </p:spPr>
      </p:pic>
    </p:spTree>
    <p:extLst>
      <p:ext uri="{BB962C8B-B14F-4D97-AF65-F5344CB8AC3E}">
        <p14:creationId xmlns:p14="http://schemas.microsoft.com/office/powerpoint/2010/main" val="54089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8742" y="1495769"/>
            <a:ext cx="10088451" cy="2677656"/>
          </a:xfrm>
          <a:prstGeom prst="rect">
            <a:avLst/>
          </a:prstGeom>
        </p:spPr>
        <p:txBody>
          <a:bodyPr wrap="square">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 An </a:t>
            </a:r>
            <a:r>
              <a:rPr lang="en-US" sz="2800" b="1" dirty="0">
                <a:solidFill>
                  <a:srgbClr val="0645AD"/>
                </a:solidFill>
                <a:latin typeface="Times New Roman" panose="02020603050405020304" pitchFamily="18" charset="0"/>
                <a:cs typeface="Times New Roman" panose="02020603050405020304" pitchFamily="18" charset="0"/>
              </a:rPr>
              <a:t>Electric meter</a:t>
            </a:r>
            <a:r>
              <a:rPr lang="en-US" sz="2800" dirty="0">
                <a:solidFill>
                  <a:srgbClr val="000000"/>
                </a:solidFill>
                <a:latin typeface="Times New Roman" panose="02020603050405020304" pitchFamily="18" charset="0"/>
                <a:cs typeface="Times New Roman" panose="02020603050405020304" pitchFamily="18" charset="0"/>
              </a:rPr>
              <a:t> measures the amount of energy that passes through it and is commonly used by electric utility companies to measure and charge customers. For solar PV systems, a special bi-directional electric meter is used to measure both the incoming energy from the utility, and the outgoing energy from the solar PV system.</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36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972" y="1085045"/>
            <a:ext cx="10895527" cy="4687909"/>
          </a:xfrm>
          <a:prstGeom prst="rect">
            <a:avLst/>
          </a:prstGeom>
        </p:spPr>
      </p:pic>
      <p:sp>
        <p:nvSpPr>
          <p:cNvPr id="3" name="Rectangle 2"/>
          <p:cNvSpPr/>
          <p:nvPr/>
        </p:nvSpPr>
        <p:spPr>
          <a:xfrm>
            <a:off x="321972" y="398103"/>
            <a:ext cx="2210220" cy="369332"/>
          </a:xfrm>
          <a:prstGeom prst="rect">
            <a:avLst/>
          </a:prstGeom>
        </p:spPr>
        <p:txBody>
          <a:bodyPr wrap="none">
            <a:spAutoFit/>
          </a:bodyPr>
          <a:lstStyle/>
          <a:p>
            <a:r>
              <a:rPr lang="en-US" b="1" dirty="0" smtClean="0">
                <a:solidFill>
                  <a:srgbClr val="0C0C0C"/>
                </a:solidFill>
                <a:latin typeface="Times New Roman" panose="02020603050405020304" pitchFamily="18" charset="0"/>
                <a:ea typeface="Times New Roman" panose="02020603050405020304" pitchFamily="18" charset="0"/>
              </a:rPr>
              <a:t>Production process</a:t>
            </a:r>
            <a:r>
              <a:rPr lang="en-US" b="1" spc="80" dirty="0" smtClean="0">
                <a:solidFill>
                  <a:srgbClr val="0C0C0C"/>
                </a:solidFill>
                <a:latin typeface="Times New Roman" panose="02020603050405020304" pitchFamily="18" charset="0"/>
                <a:ea typeface="Times New Roman" panose="02020603050405020304" pitchFamily="18" charset="0"/>
              </a:rPr>
              <a:t> </a:t>
            </a:r>
            <a:endParaRPr lang="en-IN" dirty="0"/>
          </a:p>
        </p:txBody>
      </p:sp>
    </p:spTree>
    <p:extLst>
      <p:ext uri="{BB962C8B-B14F-4D97-AF65-F5344CB8AC3E}">
        <p14:creationId xmlns:p14="http://schemas.microsoft.com/office/powerpoint/2010/main" val="12642886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538" y="507470"/>
            <a:ext cx="11273307" cy="1077218"/>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Applications</a:t>
            </a:r>
          </a:p>
          <a:p>
            <a:r>
              <a:rPr lang="en-US"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increasing efficiency, lowering cost and minimal pollution are the boons of the photovoltaic systems that have led to a wide range of their application.</a:t>
            </a:r>
            <a:endParaRPr lang="en-IN"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510861" y="2100870"/>
            <a:ext cx="11165983" cy="2677656"/>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1.Building </a:t>
            </a:r>
            <a:r>
              <a:rPr lang="en-US" sz="2400" dirty="0">
                <a:latin typeface="Times New Roman" panose="02020603050405020304" pitchFamily="18" charset="0"/>
                <a:cs typeface="Times New Roman" panose="02020603050405020304" pitchFamily="18" charset="0"/>
              </a:rPr>
              <a:t>integrated photovoltaic </a:t>
            </a:r>
            <a:r>
              <a:rPr lang="en-US" sz="2400" dirty="0" smtClean="0">
                <a:latin typeface="Times New Roman" panose="02020603050405020304" pitchFamily="18" charset="0"/>
                <a:cs typeface="Times New Roman" panose="02020603050405020304" pitchFamily="18" charset="0"/>
              </a:rPr>
              <a:t>systems:</a:t>
            </a: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PV system is composed of a number of individual PV modules that can be connected either in series (to increase the dc output voltage up to the desired value) to form a string. Then, multiple strings are connected in parallel to increase the output current. The possibility of using multiple strings ensures the PV system modularity, which is one of the most important features of the PV technology. The arrangement of the PV modules in strings also allows for using different solutions for the dc/ac conversion. </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670335" y="4925376"/>
            <a:ext cx="2818400" cy="461665"/>
          </a:xfrm>
          <a:prstGeom prst="rect">
            <a:avLst/>
          </a:prstGeom>
        </p:spPr>
        <p:txBody>
          <a:bodyPr wrap="none">
            <a:spAutoFit/>
          </a:bodyPr>
          <a:lstStyle/>
          <a:p>
            <a:r>
              <a:rPr lang="en-IN" sz="2400" b="1" dirty="0" smtClean="0">
                <a:latin typeface="Times New Roman" panose="02020603050405020304" pitchFamily="18" charset="0"/>
                <a:cs typeface="Times New Roman" panose="02020603050405020304" pitchFamily="18" charset="0"/>
              </a:rPr>
              <a:t>2.Desalination </a:t>
            </a:r>
            <a:r>
              <a:rPr lang="en-IN" sz="2400" b="1" dirty="0">
                <a:latin typeface="Times New Roman" panose="02020603050405020304" pitchFamily="18" charset="0"/>
                <a:cs typeface="Times New Roman" panose="02020603050405020304" pitchFamily="18" charset="0"/>
              </a:rPr>
              <a:t>plant</a:t>
            </a:r>
          </a:p>
        </p:txBody>
      </p:sp>
      <p:sp>
        <p:nvSpPr>
          <p:cNvPr id="5" name="Rectangle 4"/>
          <p:cNvSpPr/>
          <p:nvPr/>
        </p:nvSpPr>
        <p:spPr>
          <a:xfrm>
            <a:off x="670335" y="5533891"/>
            <a:ext cx="1261884" cy="461665"/>
          </a:xfrm>
          <a:prstGeom prst="rect">
            <a:avLst/>
          </a:prstGeom>
        </p:spPr>
        <p:txBody>
          <a:bodyPr wrap="none">
            <a:spAutoFit/>
          </a:bodyPr>
          <a:lstStyle/>
          <a:p>
            <a:r>
              <a:rPr lang="en-IN" sz="2400" b="1" dirty="0" smtClean="0">
                <a:latin typeface="Times New Roman" panose="02020603050405020304" pitchFamily="18" charset="0"/>
                <a:cs typeface="Times New Roman" panose="02020603050405020304" pitchFamily="18" charset="0"/>
              </a:rPr>
              <a:t>3. </a:t>
            </a:r>
            <a:r>
              <a:rPr lang="en-IN" sz="2400" b="1" dirty="0">
                <a:latin typeface="Times New Roman" panose="02020603050405020304" pitchFamily="18" charset="0"/>
                <a:cs typeface="Times New Roman" panose="02020603050405020304" pitchFamily="18" charset="0"/>
              </a:rPr>
              <a:t>Space</a:t>
            </a:r>
          </a:p>
        </p:txBody>
      </p:sp>
    </p:spTree>
    <p:extLst>
      <p:ext uri="{BB962C8B-B14F-4D97-AF65-F5344CB8AC3E}">
        <p14:creationId xmlns:p14="http://schemas.microsoft.com/office/powerpoint/2010/main" val="17292748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424" y="707196"/>
            <a:ext cx="3146246" cy="461665"/>
          </a:xfrm>
          <a:prstGeom prst="rect">
            <a:avLst/>
          </a:prstGeom>
        </p:spPr>
        <p:txBody>
          <a:bodyPr wrap="none">
            <a:spAutoFit/>
          </a:bodyPr>
          <a:lstStyle/>
          <a:p>
            <a:r>
              <a:rPr lang="en-IN" sz="2400" b="1" dirty="0">
                <a:latin typeface="Times New Roman" panose="02020603050405020304" pitchFamily="18" charset="0"/>
                <a:cs typeface="Times New Roman" panose="02020603050405020304" pitchFamily="18" charset="0"/>
              </a:rPr>
              <a:t>4 </a:t>
            </a:r>
            <a:r>
              <a:rPr lang="en-IN" sz="2400" b="1" dirty="0" smtClean="0">
                <a:latin typeface="Times New Roman" panose="02020603050405020304" pitchFamily="18" charset="0"/>
                <a:cs typeface="Times New Roman" panose="02020603050405020304" pitchFamily="18" charset="0"/>
              </a:rPr>
              <a:t>. Solar </a:t>
            </a:r>
            <a:r>
              <a:rPr lang="en-IN" sz="2400" b="1" dirty="0">
                <a:latin typeface="Times New Roman" panose="02020603050405020304" pitchFamily="18" charset="0"/>
                <a:cs typeface="Times New Roman" panose="02020603050405020304" pitchFamily="18" charset="0"/>
              </a:rPr>
              <a:t>home systems</a:t>
            </a:r>
          </a:p>
        </p:txBody>
      </p:sp>
      <p:sp>
        <p:nvSpPr>
          <p:cNvPr id="3" name="Rectangle 2"/>
          <p:cNvSpPr/>
          <p:nvPr/>
        </p:nvSpPr>
        <p:spPr>
          <a:xfrm>
            <a:off x="481424" y="1479928"/>
            <a:ext cx="1476686" cy="461665"/>
          </a:xfrm>
          <a:prstGeom prst="rect">
            <a:avLst/>
          </a:prstGeom>
        </p:spPr>
        <p:txBody>
          <a:bodyPr wrap="none">
            <a:spAutoFit/>
          </a:bodyPr>
          <a:lstStyle/>
          <a:p>
            <a:r>
              <a:rPr lang="en-IN" sz="2400" b="1" dirty="0">
                <a:latin typeface="Times New Roman" panose="02020603050405020304" pitchFamily="18" charset="0"/>
                <a:cs typeface="Times New Roman" panose="02020603050405020304" pitchFamily="18" charset="0"/>
              </a:rPr>
              <a:t>5 </a:t>
            </a:r>
            <a:r>
              <a:rPr lang="en-IN" sz="2400" b="1" dirty="0" smtClean="0">
                <a:latin typeface="Times New Roman" panose="02020603050405020304" pitchFamily="18" charset="0"/>
                <a:cs typeface="Times New Roman" panose="02020603050405020304" pitchFamily="18" charset="0"/>
              </a:rPr>
              <a:t>. Pumps</a:t>
            </a:r>
            <a:endParaRPr lang="en-IN"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557373" y="2760130"/>
            <a:ext cx="4007892"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7. </a:t>
            </a:r>
            <a:r>
              <a:rPr lang="en-US" sz="2400" b="1" dirty="0">
                <a:latin typeface="Times New Roman" panose="02020603050405020304" pitchFamily="18" charset="0"/>
                <a:cs typeface="Times New Roman" panose="02020603050405020304" pitchFamily="18" charset="0"/>
              </a:rPr>
              <a:t>PV/T air heating collectors</a:t>
            </a:r>
            <a:endParaRPr lang="en-IN"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81424" y="2124081"/>
            <a:ext cx="7500002"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6. </a:t>
            </a:r>
            <a:r>
              <a:rPr lang="en-US" sz="2400" b="1" dirty="0">
                <a:latin typeface="Times New Roman" panose="02020603050405020304" pitchFamily="18" charset="0"/>
                <a:cs typeface="Times New Roman" panose="02020603050405020304" pitchFamily="18" charset="0"/>
              </a:rPr>
              <a:t>Photovoltaic and thermal (PV/T) collector technology</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511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591" y="1019251"/>
            <a:ext cx="9985420" cy="1938992"/>
          </a:xfrm>
          <a:prstGeom prst="rect">
            <a:avLst/>
          </a:prstGeom>
        </p:spPr>
        <p:txBody>
          <a:bodyPr wrap="square">
            <a:spAutoFit/>
          </a:bodyPr>
          <a:lstStyle/>
          <a:p>
            <a:pPr algn="just"/>
            <a:r>
              <a:rPr lang="en-US" sz="2400" dirty="0">
                <a:solidFill>
                  <a:srgbClr val="202124"/>
                </a:solidFill>
                <a:latin typeface="Times New Roman" panose="02020603050405020304" pitchFamily="18" charset="0"/>
                <a:cs typeface="Times New Roman" panose="02020603050405020304" pitchFamily="18" charset="0"/>
              </a:rPr>
              <a:t>Solar radiation is the radiant energy emitted from the sun. </a:t>
            </a:r>
            <a:endParaRPr lang="en-US" sz="2400" dirty="0" smtClean="0">
              <a:solidFill>
                <a:srgbClr val="202124"/>
              </a:solidFill>
              <a:latin typeface="Times New Roman" panose="02020603050405020304" pitchFamily="18" charset="0"/>
              <a:cs typeface="Times New Roman" panose="02020603050405020304" pitchFamily="18" charset="0"/>
            </a:endParaRPr>
          </a:p>
          <a:p>
            <a:pPr algn="just"/>
            <a:r>
              <a:rPr lang="en-US" sz="2400" dirty="0" smtClean="0">
                <a:solidFill>
                  <a:srgbClr val="202124"/>
                </a:solidFill>
                <a:latin typeface="Times New Roman" panose="02020603050405020304" pitchFamily="18" charset="0"/>
                <a:cs typeface="Times New Roman" panose="02020603050405020304" pitchFamily="18" charset="0"/>
              </a:rPr>
              <a:t>Therefore</a:t>
            </a:r>
            <a:r>
              <a:rPr lang="en-US" sz="2400" dirty="0">
                <a:solidFill>
                  <a:srgbClr val="202124"/>
                </a:solidFill>
                <a:latin typeface="Times New Roman" panose="02020603050405020304" pitchFamily="18" charset="0"/>
                <a:cs typeface="Times New Roman" panose="02020603050405020304" pitchFamily="18" charset="0"/>
              </a:rPr>
              <a:t>: </a:t>
            </a:r>
            <a:r>
              <a:rPr lang="en-US" sz="2400" b="1" dirty="0">
                <a:solidFill>
                  <a:srgbClr val="202124"/>
                </a:solidFill>
                <a:latin typeface="Times New Roman" panose="02020603050405020304" pitchFamily="18" charset="0"/>
                <a:cs typeface="Times New Roman" panose="02020603050405020304" pitchFamily="18" charset="0"/>
              </a:rPr>
              <a:t>Irradiance </a:t>
            </a:r>
            <a:r>
              <a:rPr lang="en-US" sz="2400" dirty="0">
                <a:solidFill>
                  <a:srgbClr val="202124"/>
                </a:solidFill>
                <a:latin typeface="Times New Roman" panose="02020603050405020304" pitchFamily="18" charset="0"/>
                <a:cs typeface="Times New Roman" panose="02020603050405020304" pitchFamily="18" charset="0"/>
              </a:rPr>
              <a:t>refers to the amount of solar radiation received per unit area by a given surface, expressed in kW/ m². </a:t>
            </a:r>
            <a:endParaRPr lang="en-US" sz="2400" dirty="0" smtClean="0">
              <a:solidFill>
                <a:srgbClr val="202124"/>
              </a:solidFill>
              <a:latin typeface="Times New Roman" panose="02020603050405020304" pitchFamily="18" charset="0"/>
              <a:cs typeface="Times New Roman" panose="02020603050405020304" pitchFamily="18" charset="0"/>
            </a:endParaRPr>
          </a:p>
          <a:p>
            <a:pPr algn="just"/>
            <a:r>
              <a:rPr lang="en-US" sz="2400" b="1" dirty="0" smtClean="0">
                <a:solidFill>
                  <a:srgbClr val="202124"/>
                </a:solidFill>
                <a:latin typeface="Times New Roman" panose="02020603050405020304" pitchFamily="18" charset="0"/>
                <a:cs typeface="Times New Roman" panose="02020603050405020304" pitchFamily="18" charset="0"/>
              </a:rPr>
              <a:t>Insolation</a:t>
            </a:r>
            <a:r>
              <a:rPr lang="en-US" sz="2400" dirty="0" smtClean="0">
                <a:solidFill>
                  <a:srgbClr val="202124"/>
                </a:solidFill>
                <a:latin typeface="Times New Roman" panose="02020603050405020304" pitchFamily="18" charset="0"/>
                <a:cs typeface="Times New Roman" panose="02020603050405020304" pitchFamily="18" charset="0"/>
              </a:rPr>
              <a:t> </a:t>
            </a:r>
            <a:r>
              <a:rPr lang="en-US" sz="2400" dirty="0">
                <a:solidFill>
                  <a:srgbClr val="202124"/>
                </a:solidFill>
                <a:latin typeface="Times New Roman" panose="02020603050405020304" pitchFamily="18" charset="0"/>
                <a:cs typeface="Times New Roman" panose="02020603050405020304" pitchFamily="18" charset="0"/>
              </a:rPr>
              <a:t>refers to the quantity of solar radiation energy received on a surface during an amount of time, expressed in kWh/ m².</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79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967621012"/>
                  </p:ext>
                </p:extLst>
              </p:nvPr>
            </p:nvGraphicFramePr>
            <p:xfrm>
              <a:off x="1149560" y="888642"/>
              <a:ext cx="9230809" cy="5396247"/>
            </p:xfrm>
            <a:graphic>
              <a:graphicData uri="http://schemas.openxmlformats.org/drawingml/2006/table">
                <a:tbl>
                  <a:tblPr firstRow="1" firstCol="1" bandRow="1">
                    <a:tableStyleId>{5C22544A-7EE6-4342-B048-85BDC9FD1C3A}</a:tableStyleId>
                  </a:tblPr>
                  <a:tblGrid>
                    <a:gridCol w="1318687"/>
                    <a:gridCol w="1318687"/>
                    <a:gridCol w="1318687"/>
                    <a:gridCol w="1318687"/>
                    <a:gridCol w="1318687"/>
                    <a:gridCol w="1318687"/>
                    <a:gridCol w="1318687"/>
                  </a:tblGrid>
                  <a:tr h="1199166">
                    <a:tc>
                      <a:txBody>
                        <a:bodyPr/>
                        <a:lstStyle/>
                        <a:p>
                          <a:pPr>
                            <a:lnSpc>
                              <a:spcPct val="107000"/>
                            </a:lnSpc>
                            <a:spcAft>
                              <a:spcPts val="0"/>
                            </a:spcAft>
                          </a:pPr>
                          <a:r>
                            <a:rPr lang="en-IN" sz="1500">
                              <a:effectLst/>
                            </a:rPr>
                            <a:t>Type of battery</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1500">
                              <a:effectLst/>
                            </a:rPr>
                            <a:t>Wh/kg</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1500">
                              <a:effectLst/>
                            </a:rPr>
                            <a:t>W/kg</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1500">
                              <a:effectLst/>
                            </a:rPr>
                            <a:t>Wh/H</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1500">
                              <a:effectLst/>
                            </a:rPr>
                            <a:t>Operating temp </a:t>
                          </a:r>
                          <a:r>
                            <a:rPr lang="en-IN" sz="1500" baseline="30000">
                              <a:effectLst/>
                            </a:rPr>
                            <a:t>0</a:t>
                          </a:r>
                          <a:r>
                            <a:rPr lang="en-IN" sz="1500">
                              <a:effectLst/>
                            </a:rPr>
                            <a:t>C</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1500">
                              <a:effectLst/>
                            </a:rPr>
                            <a:t>Wh </a:t>
                          </a:r>
                          <a14:m>
                            <m:oMath xmlns:m="http://schemas.openxmlformats.org/officeDocument/2006/math">
                              <m:r>
                                <a:rPr lang="en-IN" sz="1500">
                                  <a:effectLst/>
                                  <a:latin typeface="Cambria Math" panose="02040503050406030204" pitchFamily="18" charset="0"/>
                                </a:rPr>
                                <m:t>𝜂</m:t>
                              </m:r>
                            </m:oMath>
                          </a14:m>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1500">
                              <a:effectLst/>
                            </a:rPr>
                            <a:t>Life</a:t>
                          </a:r>
                          <a:endParaRPr lang="en-IN" sz="900">
                            <a:effectLst/>
                          </a:endParaRPr>
                        </a:p>
                        <a:p>
                          <a:pPr>
                            <a:lnSpc>
                              <a:spcPct val="107000"/>
                            </a:lnSpc>
                            <a:spcAft>
                              <a:spcPts val="0"/>
                            </a:spcAft>
                          </a:pPr>
                          <a:r>
                            <a:rPr lang="en-IN" sz="1500">
                              <a:effectLst/>
                            </a:rPr>
                            <a:t>No.of cycles</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6486" marR="56486" marT="0" marB="0"/>
                    </a:tc>
                  </a:tr>
                  <a:tr h="599583">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Lead acid</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35</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100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80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amb</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70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1000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r>
                  <a:tr h="1199166">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Ni metal hydride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55</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100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150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dirty="0" err="1">
                              <a:effectLst/>
                              <a:latin typeface="Times New Roman" panose="02020603050405020304" pitchFamily="18" charset="0"/>
                              <a:cs typeface="Times New Roman" panose="02020603050405020304" pitchFamily="18" charset="0"/>
                            </a:rPr>
                            <a:t>amb</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70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2000+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r>
                  <a:tr h="1199166">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Sodium sulphur</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100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150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300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350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75</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1000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r>
                  <a:tr h="1199166">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Lithium Polymer</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150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200+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450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amb</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80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10,000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967621012"/>
                  </p:ext>
                </p:extLst>
              </p:nvPr>
            </p:nvGraphicFramePr>
            <p:xfrm>
              <a:off x="1149560" y="888642"/>
              <a:ext cx="9230809" cy="5396247"/>
            </p:xfrm>
            <a:graphic>
              <a:graphicData uri="http://schemas.openxmlformats.org/drawingml/2006/table">
                <a:tbl>
                  <a:tblPr firstRow="1" firstCol="1" bandRow="1">
                    <a:tableStyleId>{5C22544A-7EE6-4342-B048-85BDC9FD1C3A}</a:tableStyleId>
                  </a:tblPr>
                  <a:tblGrid>
                    <a:gridCol w="1318687"/>
                    <a:gridCol w="1318687"/>
                    <a:gridCol w="1318687"/>
                    <a:gridCol w="1318687"/>
                    <a:gridCol w="1318687"/>
                    <a:gridCol w="1318687"/>
                    <a:gridCol w="1318687"/>
                  </a:tblGrid>
                  <a:tr h="1199166">
                    <a:tc>
                      <a:txBody>
                        <a:bodyPr/>
                        <a:lstStyle/>
                        <a:p>
                          <a:pPr>
                            <a:lnSpc>
                              <a:spcPct val="107000"/>
                            </a:lnSpc>
                            <a:spcAft>
                              <a:spcPts val="0"/>
                            </a:spcAft>
                          </a:pPr>
                          <a:r>
                            <a:rPr lang="en-IN" sz="1500">
                              <a:effectLst/>
                            </a:rPr>
                            <a:t>Type of battery</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1500">
                              <a:effectLst/>
                            </a:rPr>
                            <a:t>Wh/kg</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1500">
                              <a:effectLst/>
                            </a:rPr>
                            <a:t>W/kg</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1500">
                              <a:effectLst/>
                            </a:rPr>
                            <a:t>Wh/H</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1500">
                              <a:effectLst/>
                            </a:rPr>
                            <a:t>Operating temp </a:t>
                          </a:r>
                          <a:r>
                            <a:rPr lang="en-IN" sz="1500" baseline="30000">
                              <a:effectLst/>
                            </a:rPr>
                            <a:t>0</a:t>
                          </a:r>
                          <a:r>
                            <a:rPr lang="en-IN" sz="1500">
                              <a:effectLst/>
                            </a:rPr>
                            <a:t>C</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6486" marR="56486" marT="0" marB="0"/>
                    </a:tc>
                    <a:tc>
                      <a:txBody>
                        <a:bodyPr/>
                        <a:lstStyle/>
                        <a:p>
                          <a:endParaRPr lang="en-US"/>
                        </a:p>
                      </a:txBody>
                      <a:tcPr marL="56486" marR="56486" marT="0" marB="0">
                        <a:blipFill rotWithShape="0">
                          <a:blip r:embed="rId2"/>
                          <a:stretch>
                            <a:fillRect l="-499078" t="-4061" r="-101382" b="-351269"/>
                          </a:stretch>
                        </a:blipFill>
                      </a:tcPr>
                    </a:tc>
                    <a:tc>
                      <a:txBody>
                        <a:bodyPr/>
                        <a:lstStyle/>
                        <a:p>
                          <a:pPr>
                            <a:lnSpc>
                              <a:spcPct val="107000"/>
                            </a:lnSpc>
                            <a:spcAft>
                              <a:spcPts val="0"/>
                            </a:spcAft>
                          </a:pPr>
                          <a:r>
                            <a:rPr lang="en-IN" sz="1500">
                              <a:effectLst/>
                            </a:rPr>
                            <a:t>Life</a:t>
                          </a:r>
                          <a:endParaRPr lang="en-IN" sz="900">
                            <a:effectLst/>
                          </a:endParaRPr>
                        </a:p>
                        <a:p>
                          <a:pPr>
                            <a:lnSpc>
                              <a:spcPct val="107000"/>
                            </a:lnSpc>
                            <a:spcAft>
                              <a:spcPts val="0"/>
                            </a:spcAft>
                          </a:pPr>
                          <a:r>
                            <a:rPr lang="en-IN" sz="1500">
                              <a:effectLst/>
                            </a:rPr>
                            <a:t>No.of cycles</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6486" marR="56486" marT="0" marB="0"/>
                    </a:tc>
                  </a:tr>
                  <a:tr h="599583">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Lead acid</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35</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100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80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amb</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70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1000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r>
                  <a:tr h="1199166">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Ni metal hydride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55</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100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150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dirty="0" err="1">
                              <a:effectLst/>
                              <a:latin typeface="Times New Roman" panose="02020603050405020304" pitchFamily="18" charset="0"/>
                              <a:cs typeface="Times New Roman" panose="02020603050405020304" pitchFamily="18" charset="0"/>
                            </a:rPr>
                            <a:t>amb</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70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2000+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r>
                  <a:tr h="1199166">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Sodium sulphur</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100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150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300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350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75</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1000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r>
                  <a:tr h="1199166">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Lithium Polymer</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150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200+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450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amb</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a:effectLst/>
                              <a:latin typeface="Times New Roman" panose="02020603050405020304" pitchFamily="18" charset="0"/>
                              <a:cs typeface="Times New Roman" panose="02020603050405020304" pitchFamily="18" charset="0"/>
                            </a:rPr>
                            <a:t>80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c>
                      <a:txBody>
                        <a:bodyPr/>
                        <a:lstStyle/>
                        <a:p>
                          <a:pPr>
                            <a:lnSpc>
                              <a:spcPct val="107000"/>
                            </a:lnSpc>
                            <a:spcAft>
                              <a:spcPts val="0"/>
                            </a:spcAft>
                          </a:pPr>
                          <a:r>
                            <a:rPr lang="en-IN" sz="2000" dirty="0">
                              <a:effectLst/>
                              <a:latin typeface="Times New Roman" panose="02020603050405020304" pitchFamily="18" charset="0"/>
                              <a:cs typeface="Times New Roman" panose="02020603050405020304" pitchFamily="18" charset="0"/>
                            </a:rPr>
                            <a:t>10,000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486" marR="56486" marT="0" marB="0"/>
                    </a:tc>
                  </a:tr>
                </a:tbl>
              </a:graphicData>
            </a:graphic>
          </p:graphicFrame>
        </mc:Fallback>
      </mc:AlternateContent>
    </p:spTree>
    <p:extLst>
      <p:ext uri="{BB962C8B-B14F-4D97-AF65-F5344CB8AC3E}">
        <p14:creationId xmlns:p14="http://schemas.microsoft.com/office/powerpoint/2010/main" val="927121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467" y="587912"/>
            <a:ext cx="11002851" cy="1200329"/>
          </a:xfrm>
          <a:prstGeom prst="rect">
            <a:avLst/>
          </a:prstGeom>
        </p:spPr>
        <p:txBody>
          <a:bodyPr wrap="square">
            <a:spAutoFit/>
          </a:bodyPr>
          <a:lstStyle/>
          <a:p>
            <a:pPr algn="just"/>
            <a:r>
              <a:rPr lang="en-US" sz="2400" dirty="0" smtClean="0">
                <a:solidFill>
                  <a:srgbClr val="444444"/>
                </a:solidFill>
                <a:latin typeface="Times New Roman" panose="02020603050405020304" pitchFamily="18" charset="0"/>
                <a:cs typeface="Times New Roman" panose="02020603050405020304" pitchFamily="18" charset="0"/>
              </a:rPr>
              <a:t>1. Consider </a:t>
            </a:r>
            <a:r>
              <a:rPr lang="en-US" sz="2400" dirty="0">
                <a:solidFill>
                  <a:srgbClr val="444444"/>
                </a:solidFill>
                <a:latin typeface="Times New Roman" panose="02020603050405020304" pitchFamily="18" charset="0"/>
                <a:cs typeface="Times New Roman" panose="02020603050405020304" pitchFamily="18" charset="0"/>
              </a:rPr>
              <a:t>that standard insolation is incident on a 15% efficient PV panel. Calculate the intrinsic area of PV panels required if the maximum power from PV panels is 1350W.</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562377" y="2043225"/>
            <a:ext cx="11041488" cy="1200329"/>
          </a:xfrm>
          <a:prstGeom prst="rect">
            <a:avLst/>
          </a:prstGeom>
        </p:spPr>
        <p:txBody>
          <a:bodyPr wrap="square">
            <a:spAutoFit/>
          </a:bodyPr>
          <a:lstStyle/>
          <a:p>
            <a:pPr algn="just"/>
            <a:r>
              <a:rPr lang="en-US" sz="2400" dirty="0" smtClean="0">
                <a:solidFill>
                  <a:srgbClr val="444444"/>
                </a:solidFill>
                <a:latin typeface="Times New Roman" panose="02020603050405020304" pitchFamily="18" charset="0"/>
                <a:cs typeface="Times New Roman" panose="02020603050405020304" pitchFamily="18" charset="0"/>
              </a:rPr>
              <a:t>2. For </a:t>
            </a:r>
            <a:r>
              <a:rPr lang="en-US" sz="2400" dirty="0">
                <a:solidFill>
                  <a:srgbClr val="444444"/>
                </a:solidFill>
                <a:latin typeface="Times New Roman" panose="02020603050405020304" pitchFamily="18" charset="0"/>
                <a:cs typeface="Times New Roman" panose="02020603050405020304" pitchFamily="18" charset="0"/>
              </a:rPr>
              <a:t>a particular application, the watt hour requirement is 500Wh. Select a battery with a nominal voltage of 12V and </a:t>
            </a:r>
            <a:r>
              <a:rPr lang="en-US" sz="2400" dirty="0" err="1">
                <a:solidFill>
                  <a:srgbClr val="444444"/>
                </a:solidFill>
                <a:latin typeface="Times New Roman" panose="02020603050405020304" pitchFamily="18" charset="0"/>
                <a:cs typeface="Times New Roman" panose="02020603050405020304" pitchFamily="18" charset="0"/>
              </a:rPr>
              <a:t>DoD</a:t>
            </a:r>
            <a:r>
              <a:rPr lang="en-US" sz="2400" dirty="0">
                <a:solidFill>
                  <a:srgbClr val="444444"/>
                </a:solidFill>
                <a:latin typeface="Times New Roman" panose="02020603050405020304" pitchFamily="18" charset="0"/>
                <a:cs typeface="Times New Roman" panose="02020603050405020304" pitchFamily="18" charset="0"/>
              </a:rPr>
              <a:t> of 50%. If the energy efficiency of the battery is 70%, then calculate the capacity of the battery.</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562376" y="3498538"/>
            <a:ext cx="10886941" cy="1200329"/>
          </a:xfrm>
          <a:prstGeom prst="rect">
            <a:avLst/>
          </a:prstGeom>
        </p:spPr>
        <p:txBody>
          <a:bodyPr wrap="square">
            <a:spAutoFit/>
          </a:bodyPr>
          <a:lstStyle/>
          <a:p>
            <a:pPr algn="just"/>
            <a:r>
              <a:rPr lang="en-US" sz="2400" dirty="0" smtClean="0">
                <a:solidFill>
                  <a:srgbClr val="444444"/>
                </a:solidFill>
                <a:latin typeface="Times New Roman" panose="02020603050405020304" pitchFamily="18" charset="0"/>
                <a:cs typeface="Times New Roman" panose="02020603050405020304" pitchFamily="18" charset="0"/>
              </a:rPr>
              <a:t>3. Consider </a:t>
            </a:r>
            <a:r>
              <a:rPr lang="en-US" sz="2400" dirty="0">
                <a:solidFill>
                  <a:srgbClr val="444444"/>
                </a:solidFill>
                <a:latin typeface="Times New Roman" panose="02020603050405020304" pitchFamily="18" charset="0"/>
                <a:cs typeface="Times New Roman" panose="02020603050405020304" pitchFamily="18" charset="0"/>
              </a:rPr>
              <a:t>a 80 AH battery which has a nominal voltage of 12V. The state of charge for the battery is at 20%. If the watt-hour efficiency of the battery is 70%, then the </a:t>
            </a:r>
            <a:r>
              <a:rPr lang="en-US" sz="2400" dirty="0" err="1">
                <a:solidFill>
                  <a:srgbClr val="444444"/>
                </a:solidFill>
                <a:latin typeface="Times New Roman" panose="02020603050405020304" pitchFamily="18" charset="0"/>
                <a:cs typeface="Times New Roman" panose="02020603050405020304" pitchFamily="18" charset="0"/>
              </a:rPr>
              <a:t>DoD</a:t>
            </a:r>
            <a:r>
              <a:rPr lang="en-US" sz="2400" dirty="0">
                <a:solidFill>
                  <a:srgbClr val="444444"/>
                </a:solidFill>
                <a:latin typeface="Times New Roman" panose="02020603050405020304" pitchFamily="18" charset="0"/>
                <a:cs typeface="Times New Roman" panose="02020603050405020304" pitchFamily="18" charset="0"/>
              </a:rPr>
              <a:t> of the battery is </a:t>
            </a:r>
            <a:r>
              <a:rPr lang="en-US" sz="2400" dirty="0" smtClean="0">
                <a:solidFill>
                  <a:srgbClr val="444444"/>
                </a:solidFill>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1120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862" y="574117"/>
            <a:ext cx="11376338" cy="5678670"/>
          </a:xfrm>
          <a:prstGeom prst="rect">
            <a:avLst/>
          </a:prstGeom>
        </p:spPr>
        <p:txBody>
          <a:bodyPr wrap="square">
            <a:spAutoFit/>
          </a:bodyPr>
          <a:lstStyle/>
          <a:p>
            <a:pPr algn="just">
              <a:lnSpc>
                <a:spcPct val="107000"/>
              </a:lnSpc>
              <a:spcAft>
                <a:spcPts val="800"/>
              </a:spcAft>
            </a:pPr>
            <a:r>
              <a:rPr lang="en-IN"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Solar PV system sizing</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IN"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1. Determine power consumption demands</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indent="114300" algn="just">
              <a:lnSpc>
                <a:spcPct val="150000"/>
              </a:lnSpc>
              <a:spcAft>
                <a:spcPts val="0"/>
              </a:spcAft>
            </a:pP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 first step in designing a solar PV system is to find out the total power and energy consumption of all loads that need to be supplied by the solar PV system as follows:</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1.1 </a:t>
            </a:r>
            <a:r>
              <a:rPr lang="en-IN"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Calculate total Watt-hours per day for each appliance used.</a:t>
            </a: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r>
            <a:b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Add the Watt-hours needed for all appliances together to get the total Watt-hours per </a:t>
            </a:r>
            <a:r>
              <a:rPr lang="en-I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day which </a:t>
            </a: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must be delivered to the appliances</a:t>
            </a:r>
            <a:r>
              <a:rPr lang="en-I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Aft>
                <a:spcPts val="800"/>
              </a:spcAft>
            </a:pP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1.2 </a:t>
            </a:r>
            <a:r>
              <a:rPr lang="en-IN"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Calculate total Watt-hours per day needed from the PV modules.</a:t>
            </a: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r>
            <a:b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Multiply </a:t>
            </a: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 total appliances Watt-hours per day times 1.3 (the energy lost in the system) to </a:t>
            </a:r>
            <a:r>
              <a:rPr lang="en-I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get </a:t>
            </a: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the total Watt-hours per day which must be provided by the panels.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12721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0709" y="303363"/>
            <a:ext cx="11518005" cy="3714863"/>
          </a:xfrm>
          <a:prstGeom prst="rect">
            <a:avLst/>
          </a:prstGeom>
        </p:spPr>
        <p:txBody>
          <a:bodyPr wrap="square">
            <a:spAutoFit/>
          </a:bodyPr>
          <a:lstStyle/>
          <a:p>
            <a:pPr>
              <a:lnSpc>
                <a:spcPct val="107000"/>
              </a:lnSpc>
              <a:spcAft>
                <a:spcPts val="0"/>
              </a:spcAft>
            </a:pPr>
            <a:r>
              <a:rPr lang="en-I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2. </a:t>
            </a:r>
            <a:r>
              <a:rPr lang="en-IN"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Size the PV modules</a:t>
            </a:r>
            <a:endParaRPr lang="en-IN" sz="2000" dirty="0">
              <a:latin typeface="Times New Roman" panose="02020603050405020304" pitchFamily="18" charset="0"/>
              <a:ea typeface="Calibri" panose="020F0502020204030204" pitchFamily="34" charset="0"/>
              <a:cs typeface="Times New Roman" panose="02020603050405020304" pitchFamily="18" charset="0"/>
            </a:endParaRPr>
          </a:p>
          <a:p>
            <a:pPr indent="114300" algn="just">
              <a:lnSpc>
                <a:spcPct val="107000"/>
              </a:lnSpc>
              <a:spcAft>
                <a:spcPts val="0"/>
              </a:spcAft>
            </a:pP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Different size of PV modules will produce different amount of power. To find out the sizing of PV module, the total peak watt produced needs. The peak watt (</a:t>
            </a:r>
            <a:r>
              <a:rPr lang="en-IN" sz="20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Wp</a:t>
            </a: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produced depends on size of the PV module and climate of site location. We have to consider </a:t>
            </a:r>
            <a:r>
              <a:rPr lang="en-IN"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panel </a:t>
            </a: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generation </a:t>
            </a:r>
            <a:r>
              <a:rPr lang="en-IN"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factor </a:t>
            </a: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which is different in each site location. For Thailand, the panel generation factor is 3.43. To determine the sizing of PV modules, calculate as </a:t>
            </a:r>
            <a:r>
              <a:rPr lang="en-IN"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follows:</a:t>
            </a:r>
            <a:endParaRPr lang="en-IN"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114300">
              <a:lnSpc>
                <a:spcPct val="107000"/>
              </a:lnSpc>
              <a:spcAft>
                <a:spcPts val="0"/>
              </a:spcAft>
            </a:pPr>
            <a:r>
              <a:rPr lang="en-IN" sz="20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2.1 Calculate </a:t>
            </a:r>
            <a:r>
              <a:rPr lang="en-IN"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 total Watt-peak rating needed for PV modules</a:t>
            </a: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r>
            <a:b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Divide the total Watt-hours per day needed from the PV modules (from item 1.2) by 3.43 to get   </a:t>
            </a:r>
            <a:b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the total Watt-peak rating needed for the PV panels needed to operate the appliances.</a:t>
            </a:r>
            <a:endParaRPr lang="en-IN"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0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2.2 Calculate </a:t>
            </a:r>
            <a:r>
              <a:rPr lang="en-IN"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 number of PV panels for the system</a:t>
            </a: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r>
            <a:b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Divide the answer obtained in item 2.1 by the rated output Watt-peak of the PV modules </a:t>
            </a:r>
            <a:r>
              <a:rPr lang="en-IN"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available.</a:t>
            </a: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r>
            <a:b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420708" y="4200270"/>
            <a:ext cx="11518005" cy="1646413"/>
          </a:xfrm>
          <a:prstGeom prst="rect">
            <a:avLst/>
          </a:prstGeom>
        </p:spPr>
        <p:txBody>
          <a:bodyPr wrap="square">
            <a:spAutoFit/>
          </a:bodyPr>
          <a:lstStyle/>
          <a:p>
            <a:pPr algn="just">
              <a:lnSpc>
                <a:spcPct val="107000"/>
              </a:lnSpc>
              <a:spcAft>
                <a:spcPts val="0"/>
              </a:spcAft>
            </a:pP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Result of the calculation is the minimum number of PV panels. If more PV modules are installed, the system will perform better and battery life will be improved. If fewer PV modules are used, the system may not work at all during cloudy periods and battery life will be shortened.</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8223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377" y="896018"/>
            <a:ext cx="11273307" cy="4412618"/>
          </a:xfrm>
          <a:prstGeom prst="rect">
            <a:avLst/>
          </a:prstGeom>
        </p:spPr>
        <p:txBody>
          <a:bodyPr wrap="square">
            <a:spAutoFit/>
          </a:bodyPr>
          <a:lstStyle/>
          <a:p>
            <a:pPr algn="just">
              <a:lnSpc>
                <a:spcPct val="107000"/>
              </a:lnSpc>
              <a:spcAft>
                <a:spcPts val="0"/>
              </a:spcAft>
            </a:pPr>
            <a:r>
              <a:rPr lang="en-I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3. </a:t>
            </a:r>
            <a:r>
              <a:rPr lang="en-IN"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Inverter sizing</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indent="114300" algn="just">
              <a:lnSpc>
                <a:spcPct val="107000"/>
              </a:lnSpc>
              <a:spcAft>
                <a:spcPts val="0"/>
              </a:spcAft>
            </a:pP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An inverter is used in the system where AC power output is needed. The input rating of the inverter should never be lower than the total watt of appliances. The inverter must have the same nominal voltage as </a:t>
            </a:r>
            <a:r>
              <a:rPr lang="en-I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 battery</a:t>
            </a: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indent="114300" algn="just">
              <a:lnSpc>
                <a:spcPct val="107000"/>
              </a:lnSpc>
              <a:spcAft>
                <a:spcPts val="0"/>
              </a:spcAft>
            </a:pP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For stand-alone systems, the inverter must be large enough to handle the total amount of Watts you will be using at one time. The inverter size should be 25-30% bigger than total Watts of appliances. In case of appliance type is motor or compressor then inverter size should be minimum 3 times the capacity of those appliances and must be added to the inverter capacity to handle surge current during starting.</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indent="114300" algn="just">
              <a:lnSpc>
                <a:spcPct val="107000"/>
              </a:lnSpc>
              <a:spcAft>
                <a:spcPts val="0"/>
              </a:spcAft>
            </a:pP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For grid tie systems or grid connected systems, the input rating of the inverter should be same as PV array rating to allow for safe and efficient operation.</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37729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48" y="193668"/>
            <a:ext cx="11762704" cy="5941178"/>
          </a:xfrm>
          <a:prstGeom prst="rect">
            <a:avLst/>
          </a:prstGeom>
        </p:spPr>
        <p:txBody>
          <a:bodyPr wrap="square">
            <a:spAutoFit/>
          </a:bodyPr>
          <a:lstStyle/>
          <a:p>
            <a:pPr>
              <a:lnSpc>
                <a:spcPct val="107000"/>
              </a:lnSpc>
              <a:spcAft>
                <a:spcPts val="0"/>
              </a:spcAft>
            </a:pPr>
            <a:r>
              <a:rPr lang="en-I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4. </a:t>
            </a:r>
            <a:r>
              <a:rPr lang="en-IN"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Battery sizing</a:t>
            </a:r>
            <a:endParaRPr lang="en-IN" sz="2000" dirty="0">
              <a:latin typeface="Times New Roman" panose="02020603050405020304" pitchFamily="18" charset="0"/>
              <a:ea typeface="Calibri" panose="020F0502020204030204" pitchFamily="34" charset="0"/>
              <a:cs typeface="Times New Roman" panose="02020603050405020304" pitchFamily="18" charset="0"/>
            </a:endParaRPr>
          </a:p>
          <a:p>
            <a:pPr indent="114300" algn="just">
              <a:lnSpc>
                <a:spcPct val="107000"/>
              </a:lnSpc>
              <a:spcAft>
                <a:spcPts val="0"/>
              </a:spcAft>
            </a:pP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 battery type recommended for using in solar PV system is deep cycle battery. Deep cycle battery is specifically designed for to be discharged to low energy level and rapid recharged or cycle charged and discharged day after day for years. The battery should be large enough to store sufficient energy to operate the appliances at night and cloudy days. To find out the size of battery, calculate as follows:</a:t>
            </a:r>
            <a:endParaRPr lang="en-IN"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4.1 Calculate total Watt-hours per day used by appliances.</a:t>
            </a:r>
            <a:b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4.2 Divide the total Watt-hours per day used by 0.85 for battery loss.</a:t>
            </a:r>
            <a:b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4.3 Divide the answer obtained in item 4.2 by 0.6 for depth of discharge.</a:t>
            </a:r>
            <a:b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4.4 Divide the answer obtained in item 4.3 by the nominal battery voltage.</a:t>
            </a:r>
            <a:b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4.5 Multiply the answer obtained in item 4.4 with days of autonomy (the number of days that you</a:t>
            </a:r>
            <a:b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need the system to operate when there is no power produced by PV panels) to get the required</a:t>
            </a:r>
            <a:b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Ampere-hour capacity of deep-cycle battery.</a:t>
            </a:r>
            <a:endParaRPr lang="en-IN"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Battery Capacity (Ah) = </a:t>
            </a:r>
            <a:r>
              <a:rPr lang="en-IN" sz="2000" u="sng"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Total Watt-hours per day used by appliances</a:t>
            </a: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x Days of autonomy</a:t>
            </a:r>
            <a:b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en-IN"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(0.85 x 0.6 x nominal battery voltage)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4223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768" y="541627"/>
            <a:ext cx="11569521" cy="6581482"/>
          </a:xfrm>
          <a:prstGeom prst="rect">
            <a:avLst/>
          </a:prstGeom>
        </p:spPr>
        <p:txBody>
          <a:bodyPr wrap="square">
            <a:spAutoFit/>
          </a:bodyPr>
          <a:lstStyle/>
          <a:p>
            <a:pPr>
              <a:lnSpc>
                <a:spcPct val="107000"/>
              </a:lnSpc>
              <a:spcAft>
                <a:spcPts val="0"/>
              </a:spcAft>
            </a:pPr>
            <a:r>
              <a:rPr lang="en-IN"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en-IN"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Solar charge controller sizing</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indent="114300">
              <a:lnSpc>
                <a:spcPct val="150000"/>
              </a:lnSpc>
              <a:spcAft>
                <a:spcPts val="0"/>
              </a:spcAft>
            </a:pP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 solar charge controller is typically rated against Amperage and Voltage capacities. Select the solar charge controller to match the voltage of PV array and batteries and then identify which type of solar charge controller is right for </a:t>
            </a:r>
            <a:r>
              <a:rPr lang="en-I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 application</a:t>
            </a: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Make sure that solar charge controller has enough capacity to handle the current from PV array.</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indent="114300">
              <a:lnSpc>
                <a:spcPct val="150000"/>
              </a:lnSpc>
              <a:spcAft>
                <a:spcPts val="0"/>
              </a:spcAft>
            </a:pP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For the series charge controller type, the sizing of controller depends on the total PV input current which is delivered to the controller and also depends on PV panel configuration (series or parallel configuration).</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indent="114300">
              <a:lnSpc>
                <a:spcPct val="150000"/>
              </a:lnSpc>
              <a:spcAft>
                <a:spcPts val="0"/>
              </a:spcAft>
            </a:pP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According to standard practice, the sizing of solar charge controller is to take the short circuit current (</a:t>
            </a:r>
            <a:r>
              <a:rPr lang="en-IN"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Isc</a:t>
            </a: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of the PV array, and multiply it by 1.3</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Solar charge controller rating = Total short circuit current of PV array x 1.3</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IN"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Remark</a:t>
            </a: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For MPPT charge controller sizing will be different.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707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689" y="217799"/>
            <a:ext cx="5101193" cy="461665"/>
          </a:xfrm>
          <a:prstGeom prst="rect">
            <a:avLst/>
          </a:prstGeom>
        </p:spPr>
        <p:txBody>
          <a:bodyPr wrap="square">
            <a:spAutoFit/>
          </a:bodyPr>
          <a:lstStyle/>
          <a:p>
            <a:r>
              <a:rPr lang="en-US" sz="2400" u="sng" dirty="0" smtClean="0">
                <a:latin typeface="Times New Roman" panose="02020603050405020304" pitchFamily="18" charset="0"/>
                <a:cs typeface="Times New Roman" panose="02020603050405020304" pitchFamily="18" charset="0"/>
              </a:rPr>
              <a:t>Photovoltaic cell concepts: Cell  </a:t>
            </a:r>
          </a:p>
        </p:txBody>
      </p:sp>
      <p:pic>
        <p:nvPicPr>
          <p:cNvPr id="4" name="Picture 3"/>
          <p:cNvPicPr>
            <a:picLocks noChangeAspect="1"/>
          </p:cNvPicPr>
          <p:nvPr/>
        </p:nvPicPr>
        <p:blipFill>
          <a:blip r:embed="rId2"/>
          <a:stretch>
            <a:fillRect/>
          </a:stretch>
        </p:blipFill>
        <p:spPr>
          <a:xfrm>
            <a:off x="7044744" y="862885"/>
            <a:ext cx="4675031" cy="4868213"/>
          </a:xfrm>
          <a:prstGeom prst="rect">
            <a:avLst/>
          </a:prstGeom>
        </p:spPr>
      </p:pic>
      <p:sp>
        <p:nvSpPr>
          <p:cNvPr id="5" name="Rectangle 4"/>
          <p:cNvSpPr/>
          <p:nvPr/>
        </p:nvSpPr>
        <p:spPr>
          <a:xfrm>
            <a:off x="333689" y="862885"/>
            <a:ext cx="6582265" cy="6186309"/>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A photovoltaic cell is comprised of many layers of materials, each with a specific purpose.</a:t>
            </a:r>
          </a:p>
          <a:p>
            <a:pPr algn="just">
              <a:lnSpc>
                <a:spcPct val="150000"/>
              </a:lnSpc>
            </a:pPr>
            <a:r>
              <a:rPr lang="en-US" sz="2400" dirty="0" smtClean="0">
                <a:latin typeface="Times New Roman" panose="02020603050405020304" pitchFamily="18" charset="0"/>
                <a:cs typeface="Times New Roman" panose="02020603050405020304" pitchFamily="18" charset="0"/>
              </a:rPr>
              <a:t> The most important layer of a photovoltaic cell is the specially treated semiconductor layer. It is comprised of two distinct layers of p-type and n-type, and is what actually converts the Sun's energy into useful electricity through a process called the photovoltaic effect. </a:t>
            </a:r>
          </a:p>
          <a:p>
            <a:pPr algn="just">
              <a:lnSpc>
                <a:spcPct val="150000"/>
              </a:lnSpc>
            </a:pPr>
            <a:r>
              <a:rPr lang="en-US" sz="2400" dirty="0" smtClean="0">
                <a:latin typeface="Times New Roman" panose="02020603050405020304" pitchFamily="18" charset="0"/>
                <a:cs typeface="Times New Roman" panose="02020603050405020304" pitchFamily="18" charset="0"/>
              </a:rPr>
              <a:t>On either side of the semiconductor is a layer of conducting material which "collects" the electricity produced.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485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770" y="607643"/>
            <a:ext cx="10989973" cy="4822154"/>
          </a:xfrm>
          <a:prstGeom prst="rect">
            <a:avLst/>
          </a:prstGeom>
        </p:spPr>
        <p:txBody>
          <a:bodyPr wrap="square">
            <a:spAutoFit/>
          </a:bodyPr>
          <a:lstStyle/>
          <a:p>
            <a:pPr algn="just">
              <a:lnSpc>
                <a:spcPct val="200000"/>
              </a:lnSpc>
              <a:spcAft>
                <a:spcPts val="800"/>
              </a:spcAft>
            </a:pPr>
            <a:r>
              <a:rPr lang="en-IN" sz="24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Example: </a:t>
            </a: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 house has the following electrical appliance usage:</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SzPts val="1000"/>
              <a:buFont typeface="Symbol" panose="05050102010706020507" pitchFamily="18" charset="2"/>
              <a:buChar char=""/>
              <a:tabLst>
                <a:tab pos="457200" algn="l"/>
              </a:tabLst>
            </a:pP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One 18 Watt fluorescent lamp with electronic ballast used 4 hours per day.</a:t>
            </a:r>
            <a:endParaRPr lang="en-IN"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SzPts val="1000"/>
              <a:buFont typeface="Symbol" panose="05050102010706020507" pitchFamily="18" charset="2"/>
              <a:buChar char=""/>
              <a:tabLst>
                <a:tab pos="457200" algn="l"/>
              </a:tabLst>
            </a:pP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One 60 Watt fan used for 2 hours per day.</a:t>
            </a:r>
            <a:endParaRPr lang="en-IN"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SzPts val="1000"/>
              <a:buFont typeface="Symbol" panose="05050102010706020507" pitchFamily="18" charset="2"/>
              <a:buChar char=""/>
              <a:tabLst>
                <a:tab pos="457200" algn="l"/>
              </a:tabLst>
            </a:pP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One 75 Watt refrigerator that runs 24 hours per day with compressor run 12 hours and off 12 hours.</a:t>
            </a:r>
            <a:endParaRPr lang="en-IN"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 system will be powered by 12 </a:t>
            </a:r>
            <a:r>
              <a:rPr lang="en-IN"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Vdc</a:t>
            </a: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110 </a:t>
            </a:r>
            <a:r>
              <a:rPr lang="en-IN"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Wp</a:t>
            </a:r>
            <a:r>
              <a:rPr lang="en-I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PV module.</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38744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44329" y="1156751"/>
            <a:ext cx="10340595" cy="4046314"/>
          </a:xfrm>
          <a:prstGeom prst="rect">
            <a:avLst/>
          </a:prstGeom>
        </p:spPr>
      </p:pic>
    </p:spTree>
    <p:extLst>
      <p:ext uri="{BB962C8B-B14F-4D97-AF65-F5344CB8AC3E}">
        <p14:creationId xmlns:p14="http://schemas.microsoft.com/office/powerpoint/2010/main" val="41226390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2727" y="390055"/>
            <a:ext cx="9043854" cy="2211477"/>
          </a:xfrm>
          <a:prstGeom prst="rect">
            <a:avLst/>
          </a:prstGeom>
        </p:spPr>
      </p:pic>
      <p:pic>
        <p:nvPicPr>
          <p:cNvPr id="3" name="Picture 2"/>
          <p:cNvPicPr>
            <a:picLocks noChangeAspect="1"/>
          </p:cNvPicPr>
          <p:nvPr/>
        </p:nvPicPr>
        <p:blipFill>
          <a:blip r:embed="rId3"/>
          <a:stretch>
            <a:fillRect/>
          </a:stretch>
        </p:blipFill>
        <p:spPr>
          <a:xfrm>
            <a:off x="782726" y="2200275"/>
            <a:ext cx="9803707" cy="4303556"/>
          </a:xfrm>
          <a:prstGeom prst="rect">
            <a:avLst/>
          </a:prstGeom>
        </p:spPr>
      </p:pic>
    </p:spTree>
    <p:extLst>
      <p:ext uri="{BB962C8B-B14F-4D97-AF65-F5344CB8AC3E}">
        <p14:creationId xmlns:p14="http://schemas.microsoft.com/office/powerpoint/2010/main" val="1410862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591" y="1120431"/>
            <a:ext cx="10358907" cy="3939540"/>
          </a:xfrm>
          <a:prstGeom prst="rect">
            <a:avLst/>
          </a:prstGeom>
        </p:spPr>
        <p:txBody>
          <a:bodyPr wrap="square">
            <a:spAutoFit/>
          </a:bodyPr>
          <a:lstStyle/>
          <a:p>
            <a:endParaRPr lang="en-IN" sz="2000" dirty="0">
              <a:solidFill>
                <a:srgbClr val="000000"/>
              </a:solidFill>
              <a:latin typeface="Times New Roman" panose="02020603050405020304" pitchFamily="18" charset="0"/>
            </a:endParaRPr>
          </a:p>
          <a:p>
            <a:r>
              <a:rPr lang="en-IN" sz="2000" dirty="0">
                <a:solidFill>
                  <a:srgbClr val="000000"/>
                </a:solidFill>
                <a:latin typeface="Times New Roman" panose="02020603050405020304" pitchFamily="18" charset="0"/>
              </a:rPr>
              <a:t> </a:t>
            </a:r>
          </a:p>
          <a:p>
            <a:pPr>
              <a:lnSpc>
                <a:spcPct val="250000"/>
              </a:lnSpc>
            </a:pPr>
            <a:r>
              <a:rPr lang="en-US" sz="2800" dirty="0">
                <a:solidFill>
                  <a:srgbClr val="000000"/>
                </a:solidFill>
                <a:latin typeface="Times New Roman" panose="02020603050405020304" pitchFamily="18" charset="0"/>
              </a:rPr>
              <a:t>1. The efficiency of solar cell is about </a:t>
            </a:r>
          </a:p>
          <a:p>
            <a:pPr>
              <a:lnSpc>
                <a:spcPct val="250000"/>
              </a:lnSpc>
            </a:pPr>
            <a:r>
              <a:rPr lang="en-IN" sz="2800" dirty="0">
                <a:solidFill>
                  <a:srgbClr val="000000"/>
                </a:solidFill>
                <a:latin typeface="Times New Roman" panose="02020603050405020304" pitchFamily="18" charset="0"/>
              </a:rPr>
              <a:t>a) 25% b)15% c) 40% d) 60% </a:t>
            </a:r>
            <a:r>
              <a:rPr lang="en-IN" sz="2800" dirty="0" smtClean="0">
                <a:solidFill>
                  <a:srgbClr val="000000"/>
                </a:solidFill>
                <a:latin typeface="Times New Roman" panose="02020603050405020304" pitchFamily="18" charset="0"/>
              </a:rPr>
              <a:t> </a:t>
            </a:r>
            <a:endParaRPr lang="en-IN" sz="2800" dirty="0">
              <a:solidFill>
                <a:srgbClr val="000000"/>
              </a:solidFill>
              <a:latin typeface="Times New Roman" panose="02020603050405020304" pitchFamily="18" charset="0"/>
            </a:endParaRPr>
          </a:p>
          <a:p>
            <a:pPr>
              <a:lnSpc>
                <a:spcPct val="250000"/>
              </a:lnSpc>
            </a:pPr>
            <a:endParaRPr lang="en-IN"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8076062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833" y="1483097"/>
            <a:ext cx="9328597" cy="2352503"/>
          </a:xfrm>
          <a:prstGeom prst="rect">
            <a:avLst/>
          </a:prstGeom>
        </p:spPr>
        <p:txBody>
          <a:bodyPr wrap="square">
            <a:spAutoFit/>
          </a:bodyPr>
          <a:lstStyle/>
          <a:p>
            <a:pPr>
              <a:lnSpc>
                <a:spcPct val="250000"/>
              </a:lnSpc>
            </a:pPr>
            <a:r>
              <a:rPr lang="en-US" sz="3200" dirty="0">
                <a:solidFill>
                  <a:srgbClr val="000000"/>
                </a:solidFill>
                <a:latin typeface="Times New Roman" panose="02020603050405020304" pitchFamily="18" charset="0"/>
              </a:rPr>
              <a:t>2. The single solar cell voltage is about _______ </a:t>
            </a:r>
          </a:p>
          <a:p>
            <a:pPr>
              <a:lnSpc>
                <a:spcPct val="250000"/>
              </a:lnSpc>
            </a:pPr>
            <a:r>
              <a:rPr lang="pt-BR" sz="3200" dirty="0">
                <a:solidFill>
                  <a:srgbClr val="000000"/>
                </a:solidFill>
                <a:latin typeface="Times New Roman" panose="02020603050405020304" pitchFamily="18" charset="0"/>
              </a:rPr>
              <a:t>a) 0.2V b) 0.5V c) 1V d)2V </a:t>
            </a:r>
            <a:endParaRPr lang="en-IN" sz="3200" dirty="0"/>
          </a:p>
        </p:txBody>
      </p:sp>
    </p:spTree>
    <p:extLst>
      <p:ext uri="{BB962C8B-B14F-4D97-AF65-F5344CB8AC3E}">
        <p14:creationId xmlns:p14="http://schemas.microsoft.com/office/powerpoint/2010/main" val="30334142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3137" y="989667"/>
            <a:ext cx="10127087" cy="2616101"/>
          </a:xfrm>
          <a:prstGeom prst="rect">
            <a:avLst/>
          </a:prstGeom>
        </p:spPr>
        <p:txBody>
          <a:bodyPr wrap="square">
            <a:spAutoFit/>
          </a:bodyPr>
          <a:lstStyle/>
          <a:p>
            <a:endParaRPr lang="en-IN" dirty="0">
              <a:solidFill>
                <a:srgbClr val="000000"/>
              </a:solidFill>
              <a:latin typeface="Times New Roman" panose="02020603050405020304" pitchFamily="18" charset="0"/>
            </a:endParaRPr>
          </a:p>
          <a:p>
            <a:r>
              <a:rPr lang="en-IN" dirty="0">
                <a:solidFill>
                  <a:srgbClr val="000000"/>
                </a:solidFill>
                <a:latin typeface="Times New Roman" panose="02020603050405020304" pitchFamily="18" charset="0"/>
              </a:rPr>
              <a:t> </a:t>
            </a:r>
          </a:p>
          <a:p>
            <a:pPr>
              <a:lnSpc>
                <a:spcPct val="200000"/>
              </a:lnSpc>
            </a:pPr>
            <a:r>
              <a:rPr lang="en-US" sz="3200" dirty="0" smtClean="0">
                <a:solidFill>
                  <a:srgbClr val="000000"/>
                </a:solidFill>
                <a:latin typeface="Times New Roman" panose="02020603050405020304" pitchFamily="18" charset="0"/>
              </a:rPr>
              <a:t>3. What </a:t>
            </a:r>
            <a:r>
              <a:rPr lang="en-US" sz="3200" dirty="0">
                <a:solidFill>
                  <a:srgbClr val="000000"/>
                </a:solidFill>
                <a:latin typeface="Times New Roman" panose="02020603050405020304" pitchFamily="18" charset="0"/>
              </a:rPr>
              <a:t>is the smallest unit of solar photo voltaic system? </a:t>
            </a:r>
          </a:p>
          <a:p>
            <a:pPr>
              <a:lnSpc>
                <a:spcPct val="200000"/>
              </a:lnSpc>
            </a:pPr>
            <a:r>
              <a:rPr lang="en-IN" sz="3200" dirty="0">
                <a:solidFill>
                  <a:srgbClr val="000000"/>
                </a:solidFill>
                <a:latin typeface="Times New Roman" panose="02020603050405020304" pitchFamily="18" charset="0"/>
              </a:rPr>
              <a:t>a) solar cell b)solar module c)solar panel d) solar array </a:t>
            </a:r>
          </a:p>
        </p:txBody>
      </p:sp>
    </p:spTree>
    <p:extLst>
      <p:ext uri="{BB962C8B-B14F-4D97-AF65-F5344CB8AC3E}">
        <p14:creationId xmlns:p14="http://schemas.microsoft.com/office/powerpoint/2010/main" val="19609456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895" y="1108745"/>
            <a:ext cx="10242998" cy="3600986"/>
          </a:xfrm>
          <a:prstGeom prst="rect">
            <a:avLst/>
          </a:prstGeom>
        </p:spPr>
        <p:txBody>
          <a:bodyPr wrap="square">
            <a:spAutoFit/>
          </a:bodyPr>
          <a:lstStyle/>
          <a:p>
            <a:endParaRPr lang="en-IN" dirty="0">
              <a:solidFill>
                <a:srgbClr val="000000"/>
              </a:solidFill>
              <a:latin typeface="Times New Roman" panose="02020603050405020304" pitchFamily="18" charset="0"/>
            </a:endParaRPr>
          </a:p>
          <a:p>
            <a:r>
              <a:rPr lang="en-IN" dirty="0">
                <a:solidFill>
                  <a:srgbClr val="000000"/>
                </a:solidFill>
                <a:latin typeface="Times New Roman" panose="02020603050405020304" pitchFamily="18" charset="0"/>
              </a:rPr>
              <a:t> </a:t>
            </a:r>
          </a:p>
          <a:p>
            <a:pPr>
              <a:lnSpc>
                <a:spcPct val="200000"/>
              </a:lnSpc>
            </a:pPr>
            <a:r>
              <a:rPr lang="en-US" sz="3200" dirty="0" smtClean="0">
                <a:solidFill>
                  <a:srgbClr val="000000"/>
                </a:solidFill>
                <a:latin typeface="Times New Roman" panose="02020603050405020304" pitchFamily="18" charset="0"/>
              </a:rPr>
              <a:t>4. Which </a:t>
            </a:r>
            <a:r>
              <a:rPr lang="en-US" sz="3200" dirty="0">
                <a:solidFill>
                  <a:srgbClr val="000000"/>
                </a:solidFill>
                <a:latin typeface="Times New Roman" panose="02020603050405020304" pitchFamily="18" charset="0"/>
              </a:rPr>
              <a:t>of the following is not an equipment in solar photovoltaic system? </a:t>
            </a:r>
          </a:p>
          <a:p>
            <a:pPr>
              <a:lnSpc>
                <a:spcPct val="200000"/>
              </a:lnSpc>
            </a:pPr>
            <a:r>
              <a:rPr lang="en-US" sz="3200" dirty="0">
                <a:solidFill>
                  <a:srgbClr val="000000"/>
                </a:solidFill>
                <a:latin typeface="Times New Roman" panose="02020603050405020304" pitchFamily="18" charset="0"/>
              </a:rPr>
              <a:t>a) Battery b)inverter c)MPPT d) Transformer </a:t>
            </a:r>
          </a:p>
        </p:txBody>
      </p:sp>
    </p:spTree>
    <p:extLst>
      <p:ext uri="{BB962C8B-B14F-4D97-AF65-F5344CB8AC3E}">
        <p14:creationId xmlns:p14="http://schemas.microsoft.com/office/powerpoint/2010/main" val="7389442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6017" y="840470"/>
            <a:ext cx="10397544" cy="2431435"/>
          </a:xfrm>
          <a:prstGeom prst="rect">
            <a:avLst/>
          </a:prstGeom>
        </p:spPr>
        <p:txBody>
          <a:bodyPr wrap="square">
            <a:spAutoFit/>
          </a:bodyPr>
          <a:lstStyle/>
          <a:p>
            <a:endParaRPr lang="en-IN" sz="2000" dirty="0">
              <a:solidFill>
                <a:srgbClr val="000000"/>
              </a:solidFill>
              <a:latin typeface="Times New Roman" panose="02020603050405020304" pitchFamily="18" charset="0"/>
            </a:endParaRPr>
          </a:p>
          <a:p>
            <a:r>
              <a:rPr lang="en-IN" sz="2000" dirty="0">
                <a:solidFill>
                  <a:srgbClr val="000000"/>
                </a:solidFill>
                <a:latin typeface="Times New Roman" panose="02020603050405020304" pitchFamily="18" charset="0"/>
              </a:rPr>
              <a:t> </a:t>
            </a:r>
          </a:p>
          <a:p>
            <a:pPr>
              <a:lnSpc>
                <a:spcPct val="200000"/>
              </a:lnSpc>
            </a:pPr>
            <a:r>
              <a:rPr lang="en-US" sz="2800" dirty="0" smtClean="0">
                <a:solidFill>
                  <a:srgbClr val="000000"/>
                </a:solidFill>
                <a:latin typeface="Times New Roman" panose="02020603050405020304" pitchFamily="18" charset="0"/>
              </a:rPr>
              <a:t>5. Fill </a:t>
            </a:r>
            <a:r>
              <a:rPr lang="en-US" sz="2800" dirty="0">
                <a:solidFill>
                  <a:srgbClr val="000000"/>
                </a:solidFill>
                <a:latin typeface="Times New Roman" panose="02020603050405020304" pitchFamily="18" charset="0"/>
              </a:rPr>
              <a:t>factor of solar cell is always </a:t>
            </a:r>
          </a:p>
          <a:p>
            <a:pPr>
              <a:lnSpc>
                <a:spcPct val="200000"/>
              </a:lnSpc>
            </a:pPr>
            <a:r>
              <a:rPr lang="en-US" sz="2800" dirty="0">
                <a:solidFill>
                  <a:srgbClr val="000000"/>
                </a:solidFill>
                <a:latin typeface="Times New Roman" panose="02020603050405020304" pitchFamily="18" charset="0"/>
              </a:rPr>
              <a:t>a) less than 1 b) greater than 1 c) equal to 1 d)any of the above </a:t>
            </a:r>
          </a:p>
        </p:txBody>
      </p:sp>
    </p:spTree>
    <p:extLst>
      <p:ext uri="{BB962C8B-B14F-4D97-AF65-F5344CB8AC3E}">
        <p14:creationId xmlns:p14="http://schemas.microsoft.com/office/powerpoint/2010/main" val="49528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895" y="1178488"/>
            <a:ext cx="9740721" cy="3939540"/>
          </a:xfrm>
          <a:prstGeom prst="rect">
            <a:avLst/>
          </a:prstGeom>
        </p:spPr>
        <p:txBody>
          <a:bodyPr wrap="square">
            <a:spAutoFit/>
          </a:bodyPr>
          <a:lstStyle/>
          <a:p>
            <a:endParaRPr lang="en-IN" sz="2000" dirty="0">
              <a:solidFill>
                <a:srgbClr val="000000"/>
              </a:solidFill>
              <a:latin typeface="Times New Roman" panose="02020603050405020304" pitchFamily="18" charset="0"/>
            </a:endParaRPr>
          </a:p>
          <a:p>
            <a:r>
              <a:rPr lang="en-IN" sz="2000" dirty="0">
                <a:solidFill>
                  <a:srgbClr val="000000"/>
                </a:solidFill>
                <a:latin typeface="Times New Roman" panose="02020603050405020304" pitchFamily="18" charset="0"/>
              </a:rPr>
              <a:t> </a:t>
            </a:r>
          </a:p>
          <a:p>
            <a:pPr>
              <a:lnSpc>
                <a:spcPct val="250000"/>
              </a:lnSpc>
            </a:pPr>
            <a:r>
              <a:rPr lang="en-US" dirty="0" smtClean="0">
                <a:solidFill>
                  <a:srgbClr val="000000"/>
                </a:solidFill>
                <a:latin typeface="Times New Roman" panose="02020603050405020304" pitchFamily="18" charset="0"/>
              </a:rPr>
              <a:t>6</a:t>
            </a:r>
            <a:r>
              <a:rPr lang="en-US" sz="2800" dirty="0" smtClean="0">
                <a:solidFill>
                  <a:srgbClr val="000000"/>
                </a:solidFill>
                <a:latin typeface="Times New Roman" panose="02020603050405020304" pitchFamily="18" charset="0"/>
              </a:rPr>
              <a:t>. A </a:t>
            </a:r>
            <a:r>
              <a:rPr lang="en-US" sz="2800" dirty="0">
                <a:solidFill>
                  <a:srgbClr val="000000"/>
                </a:solidFill>
                <a:latin typeface="Times New Roman" panose="02020603050405020304" pitchFamily="18" charset="0"/>
              </a:rPr>
              <a:t>solar cell is a --------------------- </a:t>
            </a:r>
          </a:p>
          <a:p>
            <a:pPr>
              <a:lnSpc>
                <a:spcPct val="250000"/>
              </a:lnSpc>
            </a:pPr>
            <a:r>
              <a:rPr lang="en-US" sz="2800" dirty="0">
                <a:solidFill>
                  <a:srgbClr val="000000"/>
                </a:solidFill>
                <a:latin typeface="Times New Roman" panose="02020603050405020304" pitchFamily="18" charset="0"/>
              </a:rPr>
              <a:t>a) p- type semiconductor b) n- type semiconductor c) p-n junction d) intrinsic semiconductor </a:t>
            </a:r>
          </a:p>
        </p:txBody>
      </p:sp>
    </p:spTree>
    <p:extLst>
      <p:ext uri="{BB962C8B-B14F-4D97-AF65-F5344CB8AC3E}">
        <p14:creationId xmlns:p14="http://schemas.microsoft.com/office/powerpoint/2010/main" val="18185649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68" y="1126973"/>
            <a:ext cx="10088451" cy="4154984"/>
          </a:xfrm>
          <a:prstGeom prst="rect">
            <a:avLst/>
          </a:prstGeom>
        </p:spPr>
        <p:txBody>
          <a:bodyPr wrap="square">
            <a:spAutoFit/>
          </a:bodyPr>
          <a:lstStyle/>
          <a:p>
            <a:endParaRPr lang="en-IN" sz="2000" dirty="0">
              <a:solidFill>
                <a:srgbClr val="000000"/>
              </a:solidFill>
              <a:latin typeface="Times New Roman" panose="02020603050405020304" pitchFamily="18" charset="0"/>
            </a:endParaRPr>
          </a:p>
          <a:p>
            <a:r>
              <a:rPr lang="en-IN" sz="2000" dirty="0">
                <a:solidFill>
                  <a:srgbClr val="000000"/>
                </a:solidFill>
                <a:latin typeface="Times New Roman" panose="02020603050405020304" pitchFamily="18" charset="0"/>
              </a:rPr>
              <a:t> </a:t>
            </a:r>
          </a:p>
          <a:p>
            <a:pPr>
              <a:lnSpc>
                <a:spcPct val="200000"/>
              </a:lnSpc>
            </a:pPr>
            <a:r>
              <a:rPr lang="en-US" sz="2800" dirty="0" smtClean="0">
                <a:solidFill>
                  <a:srgbClr val="000000"/>
                </a:solidFill>
                <a:latin typeface="Times New Roman" panose="02020603050405020304" pitchFamily="18" charset="0"/>
              </a:rPr>
              <a:t>7. __________ </a:t>
            </a:r>
            <a:r>
              <a:rPr lang="en-US" sz="2800" dirty="0">
                <a:solidFill>
                  <a:srgbClr val="000000"/>
                </a:solidFill>
                <a:latin typeface="Times New Roman" panose="02020603050405020304" pitchFamily="18" charset="0"/>
              </a:rPr>
              <a:t>is one of the most important materials is also known as solar grade silicon. </a:t>
            </a:r>
            <a:endParaRPr lang="en-US" sz="2800" dirty="0" smtClean="0">
              <a:solidFill>
                <a:srgbClr val="000000"/>
              </a:solidFill>
              <a:latin typeface="Times New Roman" panose="02020603050405020304" pitchFamily="18" charset="0"/>
            </a:endParaRPr>
          </a:p>
          <a:p>
            <a:pPr>
              <a:lnSpc>
                <a:spcPct val="200000"/>
              </a:lnSpc>
            </a:pPr>
            <a:r>
              <a:rPr lang="en-US" sz="2800" dirty="0" smtClean="0">
                <a:solidFill>
                  <a:srgbClr val="000000"/>
                </a:solidFill>
                <a:latin typeface="Times New Roman" panose="02020603050405020304" pitchFamily="18" charset="0"/>
              </a:rPr>
              <a:t>a</a:t>
            </a:r>
            <a:r>
              <a:rPr lang="en-US" sz="2800" dirty="0">
                <a:solidFill>
                  <a:srgbClr val="000000"/>
                </a:solidFill>
                <a:latin typeface="Times New Roman" panose="02020603050405020304" pitchFamily="18" charset="0"/>
              </a:rPr>
              <a:t>) Crushed silicon b) Crystalline silicon c) Powdered silicon d) Silicon </a:t>
            </a:r>
          </a:p>
        </p:txBody>
      </p:sp>
    </p:spTree>
    <p:extLst>
      <p:ext uri="{BB962C8B-B14F-4D97-AF65-F5344CB8AC3E}">
        <p14:creationId xmlns:p14="http://schemas.microsoft.com/office/powerpoint/2010/main" val="5944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065" y="996662"/>
            <a:ext cx="6096000" cy="3785652"/>
          </a:xfrm>
          <a:prstGeom prst="rect">
            <a:avLst/>
          </a:prstGeom>
        </p:spPr>
        <p:txBody>
          <a:bodyPr>
            <a:spAutoFit/>
          </a:bodyPr>
          <a:lstStyle/>
          <a:p>
            <a:pPr algn="just"/>
            <a:r>
              <a:rPr lang="en-US" sz="2400" dirty="0" smtClean="0">
                <a:latin typeface="Times New Roman" panose="02020603050405020304" pitchFamily="18" charset="0"/>
                <a:cs typeface="Times New Roman" panose="02020603050405020304" pitchFamily="18" charset="0"/>
              </a:rPr>
              <a:t>The final layer which is applied only to the illuminated side of the cell is the anti-reflection coating. </a:t>
            </a:r>
          </a:p>
          <a:p>
            <a:pPr algn="just"/>
            <a:r>
              <a:rPr lang="en-US" sz="2400" dirty="0" smtClean="0">
                <a:latin typeface="Times New Roman" panose="02020603050405020304" pitchFamily="18" charset="0"/>
                <a:cs typeface="Times New Roman" panose="02020603050405020304" pitchFamily="18" charset="0"/>
              </a:rPr>
              <a:t>Since all semiconductors are naturally reflective, reflection loss can be significant. </a:t>
            </a:r>
          </a:p>
          <a:p>
            <a:pPr algn="just"/>
            <a:r>
              <a:rPr lang="en-US" sz="2400" dirty="0" smtClean="0">
                <a:latin typeface="Times New Roman" panose="02020603050405020304" pitchFamily="18" charset="0"/>
                <a:cs typeface="Times New Roman" panose="02020603050405020304" pitchFamily="18" charset="0"/>
              </a:rPr>
              <a:t>The solution is to use one or several layers of an anti-reflection coating (similar to those used for eyeglasses and cameras) to reduce the amount of solar radiation that is reflected off the surface of the cell.</a:t>
            </a:r>
            <a:endParaRPr lang="en-IN"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366245" y="1556599"/>
            <a:ext cx="4353530" cy="3736618"/>
          </a:xfrm>
          <a:prstGeom prst="rect">
            <a:avLst/>
          </a:prstGeom>
        </p:spPr>
      </p:pic>
    </p:spTree>
    <p:extLst>
      <p:ext uri="{BB962C8B-B14F-4D97-AF65-F5344CB8AC3E}">
        <p14:creationId xmlns:p14="http://schemas.microsoft.com/office/powerpoint/2010/main" val="4875881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348" y="1210583"/>
            <a:ext cx="10706637" cy="3631763"/>
          </a:xfrm>
          <a:prstGeom prst="rect">
            <a:avLst/>
          </a:prstGeom>
        </p:spPr>
        <p:txBody>
          <a:bodyPr wrap="square">
            <a:spAutoFit/>
          </a:bodyPr>
          <a:lstStyle/>
          <a:p>
            <a:endParaRPr lang="en-IN" sz="2000" dirty="0">
              <a:solidFill>
                <a:srgbClr val="000000"/>
              </a:solidFill>
              <a:latin typeface="Times New Roman" panose="02020603050405020304" pitchFamily="18" charset="0"/>
            </a:endParaRPr>
          </a:p>
          <a:p>
            <a:pPr>
              <a:lnSpc>
                <a:spcPct val="150000"/>
              </a:lnSpc>
            </a:pPr>
            <a:r>
              <a:rPr lang="en-US" sz="2000" dirty="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rPr>
              <a:t>9. Select the wrong statement about solar cell from the following. </a:t>
            </a:r>
          </a:p>
          <a:p>
            <a:pPr marL="514350" indent="-514350">
              <a:lnSpc>
                <a:spcPct val="150000"/>
              </a:lnSpc>
              <a:buAutoNum type="alphaLcParenR"/>
            </a:pPr>
            <a:r>
              <a:rPr lang="en-US" sz="2800" dirty="0" smtClean="0">
                <a:solidFill>
                  <a:srgbClr val="000000"/>
                </a:solidFill>
                <a:latin typeface="Times New Roman" panose="02020603050405020304" pitchFamily="18" charset="0"/>
              </a:rPr>
              <a:t>Solar </a:t>
            </a:r>
            <a:r>
              <a:rPr lang="en-US" sz="2800" dirty="0">
                <a:solidFill>
                  <a:srgbClr val="000000"/>
                </a:solidFill>
                <a:latin typeface="Times New Roman" panose="02020603050405020304" pitchFamily="18" charset="0"/>
              </a:rPr>
              <a:t>cells have moving parts. </a:t>
            </a:r>
          </a:p>
          <a:p>
            <a:pPr marL="514350" indent="-514350">
              <a:lnSpc>
                <a:spcPct val="150000"/>
              </a:lnSpc>
              <a:buAutoNum type="alphaLcParenR"/>
            </a:pPr>
            <a:r>
              <a:rPr lang="en-US" sz="2800" dirty="0" smtClean="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rPr>
              <a:t>Maintenance is not required periodically. </a:t>
            </a:r>
          </a:p>
          <a:p>
            <a:pPr>
              <a:lnSpc>
                <a:spcPct val="150000"/>
              </a:lnSpc>
            </a:pPr>
            <a:r>
              <a:rPr lang="en-US" sz="2800" dirty="0">
                <a:solidFill>
                  <a:srgbClr val="000000"/>
                </a:solidFill>
                <a:latin typeface="Times New Roman" panose="02020603050405020304" pitchFamily="18" charset="0"/>
              </a:rPr>
              <a:t>c) Setup can be done at remote and hilly places. </a:t>
            </a:r>
            <a:endParaRPr lang="en-US" sz="2800" dirty="0" smtClean="0">
              <a:solidFill>
                <a:srgbClr val="000000"/>
              </a:solidFill>
              <a:latin typeface="Times New Roman" panose="02020603050405020304" pitchFamily="18" charset="0"/>
            </a:endParaRPr>
          </a:p>
          <a:p>
            <a:pPr>
              <a:lnSpc>
                <a:spcPct val="150000"/>
              </a:lnSpc>
            </a:pPr>
            <a:r>
              <a:rPr lang="en-US" sz="2800" dirty="0" smtClean="0">
                <a:solidFill>
                  <a:srgbClr val="000000"/>
                </a:solidFill>
                <a:latin typeface="Times New Roman" panose="02020603050405020304" pitchFamily="18" charset="0"/>
              </a:rPr>
              <a:t>d</a:t>
            </a:r>
            <a:r>
              <a:rPr lang="en-US" sz="2800" dirty="0">
                <a:solidFill>
                  <a:srgbClr val="000000"/>
                </a:solidFill>
                <a:latin typeface="Times New Roman" panose="02020603050405020304" pitchFamily="18" charset="0"/>
              </a:rPr>
              <a:t>) Focusing devices are not necessary to concentrate the radiations</a:t>
            </a:r>
            <a:r>
              <a:rPr lang="en-US" sz="2800" dirty="0">
                <a:solidFill>
                  <a:srgbClr val="000000"/>
                </a:solidFill>
                <a:latin typeface="Arial" panose="020B0604020202020204" pitchFamily="34" charset="0"/>
              </a:rPr>
              <a:t>. </a:t>
            </a:r>
            <a:endParaRPr lang="en-IN" sz="2800" dirty="0"/>
          </a:p>
        </p:txBody>
      </p:sp>
    </p:spTree>
    <p:extLst>
      <p:ext uri="{BB962C8B-B14F-4D97-AF65-F5344CB8AC3E}">
        <p14:creationId xmlns:p14="http://schemas.microsoft.com/office/powerpoint/2010/main" val="27331518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348" y="1233172"/>
            <a:ext cx="10642243" cy="4708981"/>
          </a:xfrm>
          <a:prstGeom prst="rect">
            <a:avLst/>
          </a:prstGeom>
        </p:spPr>
        <p:txBody>
          <a:bodyPr wrap="square">
            <a:spAutoFit/>
          </a:bodyPr>
          <a:lstStyle/>
          <a:p>
            <a:endParaRPr lang="en-IN" sz="2000" dirty="0">
              <a:solidFill>
                <a:srgbClr val="000000"/>
              </a:solidFill>
              <a:latin typeface="Times New Roman" panose="02020603050405020304" pitchFamily="18" charset="0"/>
            </a:endParaRPr>
          </a:p>
          <a:p>
            <a:pPr algn="just">
              <a:lnSpc>
                <a:spcPct val="200000"/>
              </a:lnSpc>
            </a:pPr>
            <a:r>
              <a:rPr lang="en-US" sz="2000" dirty="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rPr>
              <a:t>A module in a solar panel refers to </a:t>
            </a:r>
          </a:p>
          <a:p>
            <a:pPr marL="514350" indent="-514350" algn="just">
              <a:lnSpc>
                <a:spcPct val="200000"/>
              </a:lnSpc>
              <a:buAutoNum type="alphaLcParenR"/>
            </a:pPr>
            <a:r>
              <a:rPr lang="en-US" sz="2800" dirty="0" smtClean="0">
                <a:solidFill>
                  <a:srgbClr val="000000"/>
                </a:solidFill>
                <a:latin typeface="Times New Roman" panose="02020603050405020304" pitchFamily="18" charset="0"/>
              </a:rPr>
              <a:t>series </a:t>
            </a:r>
            <a:r>
              <a:rPr lang="en-US" sz="2800" dirty="0">
                <a:solidFill>
                  <a:srgbClr val="000000"/>
                </a:solidFill>
                <a:latin typeface="Times New Roman" panose="02020603050405020304" pitchFamily="18" charset="0"/>
              </a:rPr>
              <a:t>arrangement of solar cells </a:t>
            </a:r>
            <a:endParaRPr lang="en-US" sz="2800" dirty="0" smtClean="0">
              <a:solidFill>
                <a:srgbClr val="000000"/>
              </a:solidFill>
              <a:latin typeface="Times New Roman" panose="02020603050405020304" pitchFamily="18" charset="0"/>
            </a:endParaRPr>
          </a:p>
          <a:p>
            <a:pPr marL="514350" indent="-514350" algn="just">
              <a:lnSpc>
                <a:spcPct val="200000"/>
              </a:lnSpc>
              <a:buAutoNum type="alphaLcParenR"/>
            </a:pPr>
            <a:r>
              <a:rPr lang="en-US" sz="2800" dirty="0" smtClean="0">
                <a:solidFill>
                  <a:srgbClr val="000000"/>
                </a:solidFill>
                <a:latin typeface="Times New Roman" panose="02020603050405020304" pitchFamily="18" charset="0"/>
              </a:rPr>
              <a:t>parallel </a:t>
            </a:r>
            <a:r>
              <a:rPr lang="en-US" sz="2800" dirty="0">
                <a:solidFill>
                  <a:srgbClr val="000000"/>
                </a:solidFill>
                <a:latin typeface="Times New Roman" panose="02020603050405020304" pitchFamily="18" charset="0"/>
              </a:rPr>
              <a:t>arrangement of solar cells </a:t>
            </a:r>
          </a:p>
          <a:p>
            <a:pPr algn="just">
              <a:lnSpc>
                <a:spcPct val="200000"/>
              </a:lnSpc>
            </a:pPr>
            <a:r>
              <a:rPr lang="en-US" sz="2800" dirty="0">
                <a:solidFill>
                  <a:srgbClr val="000000"/>
                </a:solidFill>
                <a:latin typeface="Times New Roman" panose="02020603050405020304" pitchFamily="18" charset="0"/>
              </a:rPr>
              <a:t>c) series and parallel arrangement of solar cells </a:t>
            </a:r>
            <a:endParaRPr lang="en-US" sz="2800" dirty="0" smtClean="0">
              <a:solidFill>
                <a:srgbClr val="000000"/>
              </a:solidFill>
              <a:latin typeface="Times New Roman" panose="02020603050405020304" pitchFamily="18" charset="0"/>
            </a:endParaRPr>
          </a:p>
          <a:p>
            <a:pPr algn="just">
              <a:lnSpc>
                <a:spcPct val="200000"/>
              </a:lnSpc>
            </a:pPr>
            <a:r>
              <a:rPr lang="en-US" sz="2800" dirty="0" smtClean="0">
                <a:solidFill>
                  <a:srgbClr val="000000"/>
                </a:solidFill>
                <a:latin typeface="Times New Roman" panose="02020603050405020304" pitchFamily="18" charset="0"/>
              </a:rPr>
              <a:t>d</a:t>
            </a:r>
            <a:r>
              <a:rPr lang="en-US" sz="2800" dirty="0">
                <a:solidFill>
                  <a:srgbClr val="000000"/>
                </a:solidFill>
                <a:latin typeface="Times New Roman" panose="02020603050405020304" pitchFamily="18" charset="0"/>
              </a:rPr>
              <a:t>) none of the above </a:t>
            </a:r>
            <a:endParaRPr lang="en-IN" sz="2800" dirty="0"/>
          </a:p>
        </p:txBody>
      </p:sp>
    </p:spTree>
    <p:extLst>
      <p:ext uri="{BB962C8B-B14F-4D97-AF65-F5344CB8AC3E}">
        <p14:creationId xmlns:p14="http://schemas.microsoft.com/office/powerpoint/2010/main" val="8858709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806" y="1213957"/>
            <a:ext cx="10384664" cy="4708981"/>
          </a:xfrm>
          <a:prstGeom prst="rect">
            <a:avLst/>
          </a:prstGeom>
        </p:spPr>
        <p:txBody>
          <a:bodyPr wrap="square">
            <a:spAutoFit/>
          </a:bodyPr>
          <a:lstStyle/>
          <a:p>
            <a:endParaRPr lang="en-IN" sz="2000" dirty="0">
              <a:solidFill>
                <a:srgbClr val="000000"/>
              </a:solidFill>
              <a:latin typeface="Times New Roman" panose="02020603050405020304" pitchFamily="18" charset="0"/>
            </a:endParaRPr>
          </a:p>
          <a:p>
            <a:pPr algn="just">
              <a:lnSpc>
                <a:spcPct val="200000"/>
              </a:lnSpc>
            </a:pPr>
            <a:r>
              <a:rPr lang="en-US" sz="2000" dirty="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rPr>
              <a:t>Batteries used for electrical energy storage are---- </a:t>
            </a:r>
          </a:p>
          <a:p>
            <a:pPr marL="514350" indent="-514350" algn="just">
              <a:lnSpc>
                <a:spcPct val="200000"/>
              </a:lnSpc>
              <a:buAutoNum type="alphaLcParenR"/>
            </a:pPr>
            <a:r>
              <a:rPr lang="en-US" sz="2800" dirty="0" err="1" smtClean="0">
                <a:solidFill>
                  <a:srgbClr val="000000"/>
                </a:solidFill>
                <a:latin typeface="Times New Roman" panose="02020603050405020304" pitchFamily="18" charset="0"/>
              </a:rPr>
              <a:t>Laclanche</a:t>
            </a:r>
            <a:r>
              <a:rPr lang="en-US" sz="2800" dirty="0" smtClean="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rPr>
              <a:t>cell </a:t>
            </a:r>
            <a:endParaRPr lang="en-US" sz="2800" dirty="0" smtClean="0">
              <a:solidFill>
                <a:srgbClr val="000000"/>
              </a:solidFill>
              <a:latin typeface="Times New Roman" panose="02020603050405020304" pitchFamily="18" charset="0"/>
            </a:endParaRPr>
          </a:p>
          <a:p>
            <a:pPr marL="514350" indent="-514350" algn="just">
              <a:lnSpc>
                <a:spcPct val="200000"/>
              </a:lnSpc>
              <a:buAutoNum type="alphaLcParenR"/>
            </a:pPr>
            <a:r>
              <a:rPr lang="en-US" sz="2800" dirty="0" smtClean="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rPr>
              <a:t>Edison cell </a:t>
            </a:r>
            <a:endParaRPr lang="en-US" sz="2800" dirty="0" smtClean="0">
              <a:solidFill>
                <a:srgbClr val="000000"/>
              </a:solidFill>
              <a:latin typeface="Times New Roman" panose="02020603050405020304" pitchFamily="18" charset="0"/>
            </a:endParaRPr>
          </a:p>
          <a:p>
            <a:pPr marL="514350" indent="-514350" algn="just">
              <a:lnSpc>
                <a:spcPct val="200000"/>
              </a:lnSpc>
              <a:buAutoNum type="alphaLcParenR"/>
            </a:pPr>
            <a:r>
              <a:rPr lang="en-US" sz="2800" dirty="0" smtClean="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rPr>
              <a:t>Lead acid cell </a:t>
            </a:r>
            <a:endParaRPr lang="en-US" sz="2800" dirty="0" smtClean="0">
              <a:solidFill>
                <a:srgbClr val="000000"/>
              </a:solidFill>
              <a:latin typeface="Times New Roman" panose="02020603050405020304" pitchFamily="18" charset="0"/>
            </a:endParaRPr>
          </a:p>
          <a:p>
            <a:pPr marL="514350" indent="-514350" algn="just">
              <a:lnSpc>
                <a:spcPct val="200000"/>
              </a:lnSpc>
              <a:buAutoNum type="alphaLcParenR"/>
            </a:pPr>
            <a:r>
              <a:rPr lang="en-US" sz="2800" dirty="0" smtClean="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rPr>
              <a:t>any of the above </a:t>
            </a:r>
            <a:endParaRPr lang="en-IN" sz="2800" dirty="0"/>
          </a:p>
        </p:txBody>
      </p:sp>
    </p:spTree>
    <p:extLst>
      <p:ext uri="{BB962C8B-B14F-4D97-AF65-F5344CB8AC3E}">
        <p14:creationId xmlns:p14="http://schemas.microsoft.com/office/powerpoint/2010/main" val="30880636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894" y="1508854"/>
            <a:ext cx="9817995" cy="3785652"/>
          </a:xfrm>
          <a:prstGeom prst="rect">
            <a:avLst/>
          </a:prstGeom>
        </p:spPr>
        <p:txBody>
          <a:bodyPr wrap="square">
            <a:spAutoFit/>
          </a:bodyPr>
          <a:lstStyle/>
          <a:p>
            <a:pPr algn="just">
              <a:lnSpc>
                <a:spcPct val="200000"/>
              </a:lnSpc>
            </a:pPr>
            <a:r>
              <a:rPr lang="en-US" sz="2400" dirty="0">
                <a:solidFill>
                  <a:srgbClr val="000000"/>
                </a:solidFill>
                <a:latin typeface="Times New Roman" panose="02020603050405020304" pitchFamily="18" charset="0"/>
              </a:rPr>
              <a:t>What does the word Photovoltaic mean? </a:t>
            </a:r>
          </a:p>
          <a:p>
            <a:pPr marL="457200" indent="-457200" algn="just">
              <a:lnSpc>
                <a:spcPct val="200000"/>
              </a:lnSpc>
              <a:buAutoNum type="alphaLcParenR"/>
            </a:pPr>
            <a:r>
              <a:rPr lang="en-US" sz="2400" dirty="0" smtClean="0">
                <a:solidFill>
                  <a:srgbClr val="000000"/>
                </a:solidFill>
                <a:latin typeface="Times New Roman" panose="02020603050405020304" pitchFamily="18" charset="0"/>
              </a:rPr>
              <a:t>Light-cell </a:t>
            </a:r>
          </a:p>
          <a:p>
            <a:pPr marL="457200" indent="-457200" algn="just">
              <a:lnSpc>
                <a:spcPct val="200000"/>
              </a:lnSpc>
              <a:buAutoNum type="alphaLcParenR"/>
            </a:pPr>
            <a:r>
              <a:rPr lang="en-US" sz="2400" dirty="0" smtClean="0">
                <a:solidFill>
                  <a:srgbClr val="000000"/>
                </a:solidFill>
                <a:latin typeface="Times New Roman" panose="02020603050405020304" pitchFamily="18" charset="0"/>
              </a:rPr>
              <a:t>Sun-powered </a:t>
            </a:r>
          </a:p>
          <a:p>
            <a:pPr marL="457200" indent="-457200" algn="just">
              <a:lnSpc>
                <a:spcPct val="200000"/>
              </a:lnSpc>
              <a:buAutoNum type="alphaLcParenR"/>
            </a:pPr>
            <a:r>
              <a:rPr lang="en-US" sz="2400" dirty="0" smtClean="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Light-electricity </a:t>
            </a:r>
            <a:endParaRPr lang="en-US" sz="2400" dirty="0" smtClean="0">
              <a:solidFill>
                <a:srgbClr val="000000"/>
              </a:solidFill>
              <a:latin typeface="Times New Roman" panose="02020603050405020304" pitchFamily="18" charset="0"/>
            </a:endParaRPr>
          </a:p>
          <a:p>
            <a:pPr marL="457200" indent="-457200" algn="just">
              <a:lnSpc>
                <a:spcPct val="200000"/>
              </a:lnSpc>
              <a:buAutoNum type="alphaLcParenR"/>
            </a:pPr>
            <a:r>
              <a:rPr lang="en-US" sz="2400" dirty="0" smtClean="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solar-energy </a:t>
            </a:r>
            <a:endParaRPr lang="en-IN" sz="2400" dirty="0"/>
          </a:p>
        </p:txBody>
      </p:sp>
    </p:spTree>
    <p:extLst>
      <p:ext uri="{BB962C8B-B14F-4D97-AF65-F5344CB8AC3E}">
        <p14:creationId xmlns:p14="http://schemas.microsoft.com/office/powerpoint/2010/main" val="2416435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045" y="1286539"/>
            <a:ext cx="9663447" cy="4269887"/>
          </a:xfrm>
          <a:prstGeom prst="rect">
            <a:avLst/>
          </a:prstGeom>
        </p:spPr>
        <p:txBody>
          <a:bodyPr wrap="square">
            <a:spAutoFit/>
          </a:bodyPr>
          <a:lstStyle/>
          <a:p>
            <a:pPr algn="just">
              <a:lnSpc>
                <a:spcPct val="200000"/>
              </a:lnSpc>
            </a:pPr>
            <a:r>
              <a:rPr lang="en-US" sz="2800" dirty="0">
                <a:solidFill>
                  <a:srgbClr val="000000"/>
                </a:solidFill>
                <a:latin typeface="Times New Roman" panose="02020603050405020304" pitchFamily="18" charset="0"/>
                <a:cs typeface="Times New Roman" panose="02020603050405020304" pitchFamily="18" charset="0"/>
              </a:rPr>
              <a:t>The electrical output of solar cell depends </a:t>
            </a:r>
            <a:r>
              <a:rPr lang="en-US" sz="2800" dirty="0" smtClean="0">
                <a:solidFill>
                  <a:srgbClr val="000000"/>
                </a:solidFill>
                <a:latin typeface="Times New Roman" panose="02020603050405020304" pitchFamily="18" charset="0"/>
                <a:cs typeface="Times New Roman" panose="02020603050405020304" pitchFamily="18" charset="0"/>
              </a:rPr>
              <a:t>on</a:t>
            </a:r>
          </a:p>
          <a:p>
            <a:pPr algn="just">
              <a:lnSpc>
                <a:spcPct val="200000"/>
              </a:lnSpc>
            </a:pP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(a) 	the intensity of solar radiation 	</a:t>
            </a:r>
          </a:p>
          <a:p>
            <a:pPr algn="just">
              <a:lnSpc>
                <a:spcPct val="200000"/>
              </a:lnSpc>
            </a:pPr>
            <a:r>
              <a:rPr lang="en-US" sz="2800" dirty="0">
                <a:solidFill>
                  <a:srgbClr val="000000"/>
                </a:solidFill>
                <a:latin typeface="Times New Roman" panose="02020603050405020304" pitchFamily="18" charset="0"/>
                <a:cs typeface="Times New Roman" panose="02020603050405020304" pitchFamily="18" charset="0"/>
              </a:rPr>
              <a:t>(b) 	heat component of solar radiation 	</a:t>
            </a:r>
          </a:p>
          <a:p>
            <a:pPr algn="just">
              <a:lnSpc>
                <a:spcPct val="200000"/>
              </a:lnSpc>
            </a:pPr>
            <a:r>
              <a:rPr lang="en-US" sz="2800" dirty="0">
                <a:solidFill>
                  <a:srgbClr val="000000"/>
                </a:solidFill>
                <a:latin typeface="Times New Roman" panose="02020603050405020304" pitchFamily="18" charset="0"/>
                <a:cs typeface="Times New Roman" panose="02020603050405020304" pitchFamily="18" charset="0"/>
              </a:rPr>
              <a:t>(c) 	UV component of solar radiation 	</a:t>
            </a:r>
          </a:p>
          <a:p>
            <a:pPr algn="just">
              <a:lnSpc>
                <a:spcPct val="200000"/>
              </a:lnSpc>
            </a:pPr>
            <a:r>
              <a:rPr lang="en-US" sz="2800" dirty="0">
                <a:solidFill>
                  <a:srgbClr val="000000"/>
                </a:solidFill>
                <a:latin typeface="Times New Roman" panose="02020603050405020304" pitchFamily="18" charset="0"/>
                <a:cs typeface="Times New Roman" panose="02020603050405020304" pitchFamily="18" charset="0"/>
              </a:rPr>
              <a:t>(d) 	MIR component of solar radiation </a:t>
            </a:r>
            <a:r>
              <a:rPr lang="en-US"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875589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45746" y="1119320"/>
            <a:ext cx="6774547" cy="5293244"/>
          </a:xfrm>
          <a:prstGeom prst="rect">
            <a:avLst/>
          </a:prstGeom>
        </p:spPr>
        <p:txBody>
          <a:bodyPr wrap="none">
            <a:spAutoFit/>
          </a:bodyPr>
          <a:lstStyle/>
          <a:p>
            <a:pPr algn="just">
              <a:lnSpc>
                <a:spcPct val="250000"/>
              </a:lnSpc>
            </a:pPr>
            <a:r>
              <a:rPr lang="en-US" sz="2800" dirty="0">
                <a:solidFill>
                  <a:srgbClr val="444444"/>
                </a:solidFill>
                <a:latin typeface="Times New Roman" panose="02020603050405020304" pitchFamily="18" charset="0"/>
                <a:cs typeface="Times New Roman" panose="02020603050405020304" pitchFamily="18" charset="0"/>
              </a:rPr>
              <a:t>Depth of discharge for Li-polymer batteries </a:t>
            </a:r>
            <a:r>
              <a:rPr lang="en-US" sz="2800" dirty="0" smtClean="0">
                <a:solidFill>
                  <a:srgbClr val="444444"/>
                </a:solidFill>
                <a:latin typeface="Times New Roman" panose="02020603050405020304" pitchFamily="18" charset="0"/>
                <a:cs typeface="Times New Roman" panose="02020603050405020304" pitchFamily="18" charset="0"/>
              </a:rPr>
              <a:t>is</a:t>
            </a:r>
          </a:p>
          <a:p>
            <a:pPr algn="just">
              <a:lnSpc>
                <a:spcPct val="250000"/>
              </a:lnSpc>
            </a:pPr>
            <a:r>
              <a:rPr lang="en-US" sz="2800" dirty="0" smtClean="0">
                <a:solidFill>
                  <a:srgbClr val="444444"/>
                </a:solidFill>
                <a:latin typeface="Times New Roman" panose="02020603050405020304" pitchFamily="18" charset="0"/>
                <a:cs typeface="Times New Roman" panose="02020603050405020304" pitchFamily="18" charset="0"/>
              </a:rPr>
              <a:t>a)20%</a:t>
            </a:r>
          </a:p>
          <a:p>
            <a:pPr algn="just">
              <a:lnSpc>
                <a:spcPct val="250000"/>
              </a:lnSpc>
            </a:pPr>
            <a:r>
              <a:rPr lang="en-US" sz="2800" dirty="0" smtClean="0">
                <a:solidFill>
                  <a:srgbClr val="444444"/>
                </a:solidFill>
                <a:latin typeface="Times New Roman" panose="02020603050405020304" pitchFamily="18" charset="0"/>
                <a:cs typeface="Times New Roman" panose="02020603050405020304" pitchFamily="18" charset="0"/>
              </a:rPr>
              <a:t>b)&gt;50%</a:t>
            </a:r>
          </a:p>
          <a:p>
            <a:pPr algn="just">
              <a:lnSpc>
                <a:spcPct val="250000"/>
              </a:lnSpc>
            </a:pPr>
            <a:r>
              <a:rPr lang="en-US" sz="2800" dirty="0" smtClean="0">
                <a:solidFill>
                  <a:srgbClr val="444444"/>
                </a:solidFill>
                <a:latin typeface="Times New Roman" panose="02020603050405020304" pitchFamily="18" charset="0"/>
                <a:cs typeface="Times New Roman" panose="02020603050405020304" pitchFamily="18" charset="0"/>
              </a:rPr>
              <a:t>c) 30%</a:t>
            </a:r>
          </a:p>
          <a:p>
            <a:pPr algn="just">
              <a:lnSpc>
                <a:spcPct val="250000"/>
              </a:lnSpc>
            </a:pPr>
            <a:r>
              <a:rPr lang="en-US" sz="2800" dirty="0" smtClean="0">
                <a:solidFill>
                  <a:srgbClr val="444444"/>
                </a:solidFill>
                <a:latin typeface="Times New Roman" panose="02020603050405020304" pitchFamily="18" charset="0"/>
                <a:cs typeface="Times New Roman" panose="02020603050405020304" pitchFamily="18" charset="0"/>
              </a:rPr>
              <a:t>d)&lt;50%</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84550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8743" y="1135368"/>
            <a:ext cx="9392991" cy="3892861"/>
          </a:xfrm>
          <a:prstGeom prst="rect">
            <a:avLst/>
          </a:prstGeom>
        </p:spPr>
        <p:txBody>
          <a:bodyPr wrap="square">
            <a:spAutoFit/>
          </a:bodyPr>
          <a:lstStyle/>
          <a:p>
            <a:pPr>
              <a:lnSpc>
                <a:spcPct val="150000"/>
              </a:lnSpc>
            </a:pPr>
            <a:r>
              <a:rPr lang="en-US" sz="2800" dirty="0">
                <a:solidFill>
                  <a:srgbClr val="444444"/>
                </a:solidFill>
                <a:latin typeface="Times New Roman" panose="02020603050405020304" pitchFamily="18" charset="0"/>
                <a:cs typeface="Times New Roman" panose="02020603050405020304" pitchFamily="18" charset="0"/>
              </a:rPr>
              <a:t>As the temperature increases, the efficiency of the PV cell </a:t>
            </a:r>
            <a:r>
              <a:rPr lang="en-US" sz="2800" dirty="0" smtClean="0">
                <a:solidFill>
                  <a:srgbClr val="444444"/>
                </a:solidFill>
                <a:latin typeface="Times New Roman" panose="02020603050405020304" pitchFamily="18" charset="0"/>
                <a:cs typeface="Times New Roman" panose="02020603050405020304" pitchFamily="18" charset="0"/>
              </a:rPr>
              <a:t>will</a:t>
            </a:r>
          </a:p>
          <a:p>
            <a:pPr>
              <a:lnSpc>
                <a:spcPct val="150000"/>
              </a:lnSpc>
            </a:pPr>
            <a:endParaRPr lang="en-US" sz="2800" dirty="0">
              <a:solidFill>
                <a:srgbClr val="444444"/>
              </a:solidFill>
              <a:latin typeface="Times New Roman" panose="02020603050405020304" pitchFamily="18" charset="0"/>
              <a:cs typeface="Times New Roman" panose="02020603050405020304" pitchFamily="18" charset="0"/>
            </a:endParaRPr>
          </a:p>
          <a:p>
            <a:pPr marL="342900" indent="-342900">
              <a:lnSpc>
                <a:spcPct val="150000"/>
              </a:lnSpc>
              <a:buAutoNum type="alphaLcParenR"/>
            </a:pPr>
            <a:r>
              <a:rPr lang="en-US" sz="2800" dirty="0" smtClean="0">
                <a:solidFill>
                  <a:srgbClr val="444444"/>
                </a:solidFill>
                <a:latin typeface="Times New Roman" panose="02020603050405020304" pitchFamily="18" charset="0"/>
                <a:cs typeface="Times New Roman" panose="02020603050405020304" pitchFamily="18" charset="0"/>
              </a:rPr>
              <a:t>Improve</a:t>
            </a:r>
          </a:p>
          <a:p>
            <a:pPr marL="342900" indent="-342900">
              <a:lnSpc>
                <a:spcPct val="150000"/>
              </a:lnSpc>
              <a:buAutoNum type="alphaLcParenR"/>
            </a:pPr>
            <a:r>
              <a:rPr lang="en-US" sz="2800" dirty="0" smtClean="0">
                <a:solidFill>
                  <a:srgbClr val="444444"/>
                </a:solidFill>
                <a:latin typeface="Times New Roman" panose="02020603050405020304" pitchFamily="18" charset="0"/>
                <a:cs typeface="Times New Roman" panose="02020603050405020304" pitchFamily="18" charset="0"/>
              </a:rPr>
              <a:t>Increases</a:t>
            </a:r>
          </a:p>
          <a:p>
            <a:pPr marL="342900" indent="-342900">
              <a:lnSpc>
                <a:spcPct val="150000"/>
              </a:lnSpc>
              <a:buAutoNum type="alphaLcParenR"/>
            </a:pPr>
            <a:r>
              <a:rPr lang="en-US" sz="2800" dirty="0" smtClean="0">
                <a:solidFill>
                  <a:srgbClr val="444444"/>
                </a:solidFill>
                <a:latin typeface="Times New Roman" panose="02020603050405020304" pitchFamily="18" charset="0"/>
                <a:cs typeface="Times New Roman" panose="02020603050405020304" pitchFamily="18" charset="0"/>
              </a:rPr>
              <a:t>Decreases</a:t>
            </a:r>
          </a:p>
          <a:p>
            <a:pPr marL="342900" indent="-342900">
              <a:lnSpc>
                <a:spcPct val="150000"/>
              </a:lnSpc>
              <a:buAutoNum type="alphaLcParenR"/>
            </a:pPr>
            <a:r>
              <a:rPr lang="en-US" sz="2800" dirty="0" smtClean="0">
                <a:solidFill>
                  <a:srgbClr val="444444"/>
                </a:solidFill>
                <a:latin typeface="Times New Roman" panose="02020603050405020304" pitchFamily="18" charset="0"/>
                <a:cs typeface="Times New Roman" panose="02020603050405020304" pitchFamily="18" charset="0"/>
              </a:rPr>
              <a:t>Remain unchanged</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09086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8744" y="1022625"/>
            <a:ext cx="10526332" cy="5047536"/>
          </a:xfrm>
          <a:prstGeom prst="rect">
            <a:avLst/>
          </a:prstGeom>
        </p:spPr>
        <p:txBody>
          <a:bodyPr wrap="square">
            <a:spAutoFit/>
          </a:bodyPr>
          <a:lstStyle/>
          <a:p>
            <a:pPr>
              <a:lnSpc>
                <a:spcPct val="150000"/>
              </a:lnSpc>
            </a:pPr>
            <a:r>
              <a:rPr lang="en-US" sz="2800" dirty="0">
                <a:solidFill>
                  <a:srgbClr val="444444"/>
                </a:solidFill>
                <a:latin typeface="Times New Roman" panose="02020603050405020304" pitchFamily="18" charset="0"/>
                <a:cs typeface="Times New Roman" panose="02020603050405020304" pitchFamily="18" charset="0"/>
              </a:rPr>
              <a:t>Which among the following conditions lead to a PV cell having poorest fill factor? (Rs is the series resistance and </a:t>
            </a:r>
            <a:r>
              <a:rPr lang="en-US" sz="2800" dirty="0" err="1">
                <a:solidFill>
                  <a:srgbClr val="444444"/>
                </a:solidFill>
                <a:latin typeface="Times New Roman" panose="02020603050405020304" pitchFamily="18" charset="0"/>
                <a:cs typeface="Times New Roman" panose="02020603050405020304" pitchFamily="18" charset="0"/>
              </a:rPr>
              <a:t>Rsh</a:t>
            </a:r>
            <a:r>
              <a:rPr lang="en-US" sz="2800" dirty="0">
                <a:solidFill>
                  <a:srgbClr val="444444"/>
                </a:solidFill>
                <a:latin typeface="Times New Roman" panose="02020603050405020304" pitchFamily="18" charset="0"/>
                <a:cs typeface="Times New Roman" panose="02020603050405020304" pitchFamily="18" charset="0"/>
              </a:rPr>
              <a:t> is the shunt resistance in the PV model</a:t>
            </a:r>
            <a:r>
              <a:rPr lang="en-US" sz="2800" dirty="0" smtClean="0">
                <a:solidFill>
                  <a:srgbClr val="444444"/>
                </a:solidFill>
                <a:latin typeface="Times New Roman" panose="02020603050405020304" pitchFamily="18" charset="0"/>
                <a:cs typeface="Times New Roman" panose="02020603050405020304" pitchFamily="18" charset="0"/>
              </a:rPr>
              <a:t>)</a:t>
            </a:r>
          </a:p>
          <a:p>
            <a:pPr marL="514350" indent="-514350">
              <a:lnSpc>
                <a:spcPct val="150000"/>
              </a:lnSpc>
              <a:buAutoNum type="alphaLcParenR"/>
            </a:pPr>
            <a:r>
              <a:rPr lang="en-US" sz="2800" dirty="0" smtClean="0">
                <a:latin typeface="Times New Roman" panose="02020603050405020304" pitchFamily="18" charset="0"/>
                <a:cs typeface="Times New Roman" panose="02020603050405020304" pitchFamily="18" charset="0"/>
              </a:rPr>
              <a:t>Rs </a:t>
            </a:r>
            <a:r>
              <a:rPr lang="en-US" sz="2800" dirty="0">
                <a:latin typeface="Times New Roman" panose="02020603050405020304" pitchFamily="18" charset="0"/>
                <a:cs typeface="Times New Roman" panose="02020603050405020304" pitchFamily="18" charset="0"/>
              </a:rPr>
              <a:t>and </a:t>
            </a:r>
            <a:r>
              <a:rPr lang="en-US" sz="2800" dirty="0" err="1">
                <a:latin typeface="Times New Roman" panose="02020603050405020304" pitchFamily="18" charset="0"/>
                <a:cs typeface="Times New Roman" panose="02020603050405020304" pitchFamily="18" charset="0"/>
              </a:rPr>
              <a:t>Rsh</a:t>
            </a:r>
            <a:r>
              <a:rPr lang="en-US" sz="2800" dirty="0">
                <a:latin typeface="Times New Roman" panose="02020603050405020304" pitchFamily="18" charset="0"/>
                <a:cs typeface="Times New Roman" panose="02020603050405020304" pitchFamily="18" charset="0"/>
              </a:rPr>
              <a:t> are </a:t>
            </a:r>
            <a:r>
              <a:rPr lang="en-US" sz="2800" dirty="0" smtClean="0">
                <a:latin typeface="Times New Roman" panose="02020603050405020304" pitchFamily="18" charset="0"/>
                <a:cs typeface="Times New Roman" panose="02020603050405020304" pitchFamily="18" charset="0"/>
              </a:rPr>
              <a:t>low</a:t>
            </a:r>
          </a:p>
          <a:p>
            <a:pPr marL="514350" indent="-514350">
              <a:lnSpc>
                <a:spcPct val="150000"/>
              </a:lnSpc>
              <a:buAutoNum type="alphaLcParenR"/>
            </a:pPr>
            <a:r>
              <a:rPr lang="en-US" sz="2800" dirty="0">
                <a:latin typeface="Times New Roman" panose="02020603050405020304" pitchFamily="18" charset="0"/>
                <a:cs typeface="Times New Roman" panose="02020603050405020304" pitchFamily="18" charset="0"/>
              </a:rPr>
              <a:t>Rs is high and </a:t>
            </a:r>
            <a:r>
              <a:rPr lang="en-US" sz="2800" dirty="0" err="1">
                <a:latin typeface="Times New Roman" panose="02020603050405020304" pitchFamily="18" charset="0"/>
                <a:cs typeface="Times New Roman" panose="02020603050405020304" pitchFamily="18" charset="0"/>
              </a:rPr>
              <a:t>Rsh</a:t>
            </a:r>
            <a:r>
              <a:rPr lang="en-US" sz="2800" dirty="0">
                <a:latin typeface="Times New Roman" panose="02020603050405020304" pitchFamily="18" charset="0"/>
                <a:cs typeface="Times New Roman" panose="02020603050405020304" pitchFamily="18" charset="0"/>
              </a:rPr>
              <a:t> is </a:t>
            </a:r>
            <a:r>
              <a:rPr lang="en-US" sz="2800" dirty="0" smtClean="0">
                <a:latin typeface="Times New Roman" panose="02020603050405020304" pitchFamily="18" charset="0"/>
                <a:cs typeface="Times New Roman" panose="02020603050405020304" pitchFamily="18" charset="0"/>
              </a:rPr>
              <a:t>low</a:t>
            </a:r>
          </a:p>
          <a:p>
            <a:pPr marL="514350" indent="-514350">
              <a:lnSpc>
                <a:spcPct val="150000"/>
              </a:lnSpc>
              <a:buAutoNum type="alphaLcParenR"/>
            </a:pPr>
            <a:r>
              <a:rPr lang="en-US" sz="2800" dirty="0">
                <a:latin typeface="Times New Roman" panose="02020603050405020304" pitchFamily="18" charset="0"/>
                <a:cs typeface="Times New Roman" panose="02020603050405020304" pitchFamily="18" charset="0"/>
              </a:rPr>
              <a:t>Rs is low and </a:t>
            </a:r>
            <a:r>
              <a:rPr lang="en-US" sz="2800" dirty="0" err="1">
                <a:latin typeface="Times New Roman" panose="02020603050405020304" pitchFamily="18" charset="0"/>
                <a:cs typeface="Times New Roman" panose="02020603050405020304" pitchFamily="18" charset="0"/>
              </a:rPr>
              <a:t>Rsh</a:t>
            </a:r>
            <a:r>
              <a:rPr lang="en-US" sz="2800" dirty="0">
                <a:latin typeface="Times New Roman" panose="02020603050405020304" pitchFamily="18" charset="0"/>
                <a:cs typeface="Times New Roman" panose="02020603050405020304" pitchFamily="18" charset="0"/>
              </a:rPr>
              <a:t> is </a:t>
            </a:r>
            <a:r>
              <a:rPr lang="en-US" sz="2800" dirty="0" smtClean="0">
                <a:latin typeface="Times New Roman" panose="02020603050405020304" pitchFamily="18" charset="0"/>
                <a:cs typeface="Times New Roman" panose="02020603050405020304" pitchFamily="18" charset="0"/>
              </a:rPr>
              <a:t>high</a:t>
            </a:r>
          </a:p>
          <a:p>
            <a:pPr marL="514350" indent="-514350">
              <a:lnSpc>
                <a:spcPct val="150000"/>
              </a:lnSpc>
              <a:buFontTx/>
              <a:buAutoNum type="alphaLcParenR"/>
            </a:pPr>
            <a:r>
              <a:rPr lang="en-US" sz="2800" dirty="0">
                <a:latin typeface="Times New Roman" panose="02020603050405020304" pitchFamily="18" charset="0"/>
                <a:cs typeface="Times New Roman" panose="02020603050405020304" pitchFamily="18" charset="0"/>
              </a:rPr>
              <a:t>Rs </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a:t>
            </a:r>
            <a:r>
              <a:rPr lang="en-US" sz="2800" dirty="0" err="1">
                <a:latin typeface="Times New Roman" panose="02020603050405020304" pitchFamily="18" charset="0"/>
                <a:cs typeface="Times New Roman" panose="02020603050405020304" pitchFamily="18" charset="0"/>
              </a:rPr>
              <a:t>Rsh</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are </a:t>
            </a:r>
            <a:r>
              <a:rPr lang="en-US" sz="2800" dirty="0">
                <a:latin typeface="Times New Roman" panose="02020603050405020304" pitchFamily="18" charset="0"/>
                <a:cs typeface="Times New Roman" panose="02020603050405020304" pitchFamily="18" charset="0"/>
              </a:rPr>
              <a:t>high</a:t>
            </a:r>
          </a:p>
          <a:p>
            <a:pPr marL="514350" indent="-514350">
              <a:buAutoNum type="alphaLcParenR"/>
            </a:pP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168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257" y="426617"/>
            <a:ext cx="10474816" cy="5447645"/>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Photovoltaic Effect </a:t>
            </a:r>
          </a:p>
          <a:p>
            <a:pPr marL="342900" indent="-342900" algn="just">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photovoltaic effect is a process that generates voltage or electric current in a photovoltaic cell when it is exposed to sunlight. </a:t>
            </a:r>
          </a:p>
          <a:p>
            <a:pPr marL="342900" indent="-342900" algn="just">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These solar cells are composed of two different types of semiconductors—a p-type and an n-type that are joined together to create a p-n junction. </a:t>
            </a:r>
          </a:p>
          <a:p>
            <a:pPr marL="342900" indent="-342900" algn="just">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By joining these two types of semiconductors, an electric field is formed in the region of the junction as electrons move to the positive p-side and holes move to the negative n-side. </a:t>
            </a:r>
          </a:p>
          <a:p>
            <a:pPr marL="342900" indent="-342900" algn="just">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field causes negatively charged particles to move in one direction and positively charged particles in the other direction.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555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166" y="835572"/>
            <a:ext cx="11221791" cy="3046988"/>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Light is composed of photons, which are simply small bundles of electromagnetic radiation or energy.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When </a:t>
            </a:r>
            <a:r>
              <a:rPr lang="en-US" sz="2400" dirty="0">
                <a:latin typeface="Times New Roman" panose="02020603050405020304" pitchFamily="18" charset="0"/>
                <a:cs typeface="Times New Roman" panose="02020603050405020304" pitchFamily="18" charset="0"/>
              </a:rPr>
              <a:t>light of a suitable wavelength is incident on these cells, energy from the photon is transferred to an electron of the semiconducting material, causing it to jump to a higher energy state known as the conduction band.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their excited state in the conduction band, these electrons are free to move through the material, and it is this motion of the electron that creates an electric current in the cell.</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037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TotalTime>
  <Words>2845</Words>
  <Application>Microsoft Office PowerPoint</Application>
  <PresentationFormat>Widescreen</PresentationFormat>
  <Paragraphs>225</Paragraphs>
  <Slides>77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77</vt:i4>
      </vt:variant>
    </vt:vector>
  </HeadingPairs>
  <TitlesOfParts>
    <vt:vector size="86" baseType="lpstr">
      <vt:lpstr>Arial</vt:lpstr>
      <vt:lpstr>Calibri</vt:lpstr>
      <vt:lpstr>Calibri Light</vt:lpstr>
      <vt:lpstr>Cambria Math</vt:lpstr>
      <vt:lpstr>Symbol</vt:lpstr>
      <vt:lpstr>Times New Roman</vt:lpstr>
      <vt:lpstr>TimesNewRomanPSMT</vt:lpstr>
      <vt:lpstr>Wingdings</vt:lpstr>
      <vt:lpstr>Office Theme</vt:lpstr>
      <vt:lpstr>UNIT-II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UNIT-II</dc:title>
  <dc:creator>Dell</dc:creator>
  <cp:lastModifiedBy>Dell</cp:lastModifiedBy>
  <cp:revision>60</cp:revision>
  <dcterms:created xsi:type="dcterms:W3CDTF">2023-07-31T08:34:21Z</dcterms:created>
  <dcterms:modified xsi:type="dcterms:W3CDTF">2024-08-14T04:02:07Z</dcterms:modified>
</cp:coreProperties>
</file>